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Bubbler One"/>
      <p:regular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BubblerOne-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343d51b7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343d51b7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b7bc390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b7bc390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monkey way of doing this is to copy and paste this function 2 more times, and just change this one highlighted part</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d3512ade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d3512ade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monkey way of doing this is to copy and paste this function 2 more times, and just change this one highlighted part.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e5df46d0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e5df46d0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copying and pasting is bad! So somehow we want to take everything </a:t>
            </a:r>
            <a:r>
              <a:rPr lang="en"/>
              <a:t>outside</a:t>
            </a:r>
            <a:r>
              <a:rPr lang="en"/>
              <a:t> the orange highlight, all the code that creates a new array, and pull it out into a general function that we can reuse.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e5df46d0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e5df46d0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e5df46d0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e5df46d0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e5df46d01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e5df46d01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e5df46d01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e5df46d01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e5df46d0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e5df46d0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e5df46d0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e5df46d0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e5df46d01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e5df46d01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e5df46d01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e5df46d01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e5df46d0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e5df46d0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an example of calling this modifyArray function!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b7bc390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b7bc390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b7bc390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b7bc390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e5df46d01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e5df46d01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769bbb6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769bbb6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9ff0d6d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9ff0d6d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difference from modifyArray is that in modifyArray we took the array as a parameter, but now we do the array, dot, map, and then the only parameter is the </a:t>
            </a:r>
            <a:r>
              <a:rPr lang="en"/>
              <a:t>callback function.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e5df46d01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e5df46d01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4ec8da530_6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4ec8da530_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9ff0d6df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9ff0d6df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examples again.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d3512ade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d3512ad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code, as written, is doing, is it’s allotting a space in memory for this function, and then it’s storing the function in memory. So somewhere in memory we’ve recorded the ability to take in an integer temperature, and do this calculation and return the result. But in order to actually use this function, there’s something we’re missing.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e5df46d01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e5df46d01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4ec8da530_6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a4ec8da530_6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b7bc3906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ab7bc3906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mean by this? Let’s look at a few examples.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e5df46d0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e5df46d0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 saying to setInterval (and the JS library code behind it), “hey, when the timer goes off, could you call updateAnimation for 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e5df46d01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e5df46d01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workshop, we wrote this function to change the snake’s direction based on an arrow key press. But we don’t want to have to write a ton of code that connects to the browser window to listen for events (i.e. the user doing stuff), and when one occurs, checks to see if it was a key being pressed, a key being unpressed, the mouse being clicked, the mouse being dragged, etc.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e5df46d0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e5df46d0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 we’re saying to the JavaScript library event listener, “Hey, when you get a keypress, I need you to do this with it!” The “this” being all the logic inside our callback function, and the “it” being the event object which represents the type of keypress it was.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e5df46d01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e5df46d01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ad3512ade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ad3512ade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ad3512ade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ad3512ade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e5df46d01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e5df46d01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d3512ad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d3512ad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need to give it a name! We need a name that points to the location in memory where we stored the function. So let’s call it celsius to Fahrenheit.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2343d51b70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2343d51b70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d3512ad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d3512ad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d3512ade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d3512ade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e5df46d0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e5df46d0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initialize an empty array by just not putting anything inside the brackets!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e5df46d0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e5df46d0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b7bc390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b7bc39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 maybe 4 if ppl need more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96DF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D2DAFF"/>
              </a:buClr>
              <a:buSzPts val="2800"/>
              <a:buNone/>
              <a:defRPr sz="2800">
                <a:solidFill>
                  <a:srgbClr val="D2DA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333F"/>
              </a:buClr>
              <a:buSzPts val="6000"/>
              <a:buNone/>
              <a:defRPr sz="6000">
                <a:solidFill>
                  <a:srgbClr val="CC333F"/>
                </a:solidFill>
              </a:defRPr>
            </a:lvl1pPr>
            <a:lvl2pPr lvl="1" rtl="0" algn="ctr">
              <a:spcBef>
                <a:spcPts val="0"/>
              </a:spcBef>
              <a:spcAft>
                <a:spcPts val="0"/>
              </a:spcAft>
              <a:buSzPts val="12000"/>
              <a:buFont typeface="Bubbler One"/>
              <a:buNone/>
              <a:defRPr sz="12000">
                <a:latin typeface="Bubbler One"/>
                <a:ea typeface="Bubbler One"/>
                <a:cs typeface="Bubbler One"/>
                <a:sym typeface="Bubbler One"/>
              </a:defRPr>
            </a:lvl2pPr>
            <a:lvl3pPr lvl="2" rtl="0" algn="ctr">
              <a:spcBef>
                <a:spcPts val="0"/>
              </a:spcBef>
              <a:spcAft>
                <a:spcPts val="0"/>
              </a:spcAft>
              <a:buSzPts val="12000"/>
              <a:buFont typeface="Bubbler One"/>
              <a:buNone/>
              <a:defRPr sz="12000">
                <a:latin typeface="Bubbler One"/>
                <a:ea typeface="Bubbler One"/>
                <a:cs typeface="Bubbler One"/>
                <a:sym typeface="Bubbler One"/>
              </a:defRPr>
            </a:lvl3pPr>
            <a:lvl4pPr lvl="3" rtl="0" algn="ctr">
              <a:spcBef>
                <a:spcPts val="0"/>
              </a:spcBef>
              <a:spcAft>
                <a:spcPts val="0"/>
              </a:spcAft>
              <a:buSzPts val="12000"/>
              <a:buFont typeface="Bubbler One"/>
              <a:buNone/>
              <a:defRPr sz="12000">
                <a:latin typeface="Bubbler One"/>
                <a:ea typeface="Bubbler One"/>
                <a:cs typeface="Bubbler One"/>
                <a:sym typeface="Bubbler One"/>
              </a:defRPr>
            </a:lvl4pPr>
            <a:lvl5pPr lvl="4" rtl="0" algn="ctr">
              <a:spcBef>
                <a:spcPts val="0"/>
              </a:spcBef>
              <a:spcAft>
                <a:spcPts val="0"/>
              </a:spcAft>
              <a:buSzPts val="12000"/>
              <a:buFont typeface="Bubbler One"/>
              <a:buNone/>
              <a:defRPr sz="12000">
                <a:latin typeface="Bubbler One"/>
                <a:ea typeface="Bubbler One"/>
                <a:cs typeface="Bubbler One"/>
                <a:sym typeface="Bubbler One"/>
              </a:defRPr>
            </a:lvl5pPr>
            <a:lvl6pPr lvl="5" rtl="0" algn="ctr">
              <a:spcBef>
                <a:spcPts val="0"/>
              </a:spcBef>
              <a:spcAft>
                <a:spcPts val="0"/>
              </a:spcAft>
              <a:buSzPts val="12000"/>
              <a:buFont typeface="Bubbler One"/>
              <a:buNone/>
              <a:defRPr sz="12000">
                <a:latin typeface="Bubbler One"/>
                <a:ea typeface="Bubbler One"/>
                <a:cs typeface="Bubbler One"/>
                <a:sym typeface="Bubbler One"/>
              </a:defRPr>
            </a:lvl6pPr>
            <a:lvl7pPr lvl="6" rtl="0" algn="ctr">
              <a:spcBef>
                <a:spcPts val="0"/>
              </a:spcBef>
              <a:spcAft>
                <a:spcPts val="0"/>
              </a:spcAft>
              <a:buSzPts val="12000"/>
              <a:buFont typeface="Bubbler One"/>
              <a:buNone/>
              <a:defRPr sz="12000">
                <a:latin typeface="Bubbler One"/>
                <a:ea typeface="Bubbler One"/>
                <a:cs typeface="Bubbler One"/>
                <a:sym typeface="Bubbler One"/>
              </a:defRPr>
            </a:lvl7pPr>
            <a:lvl8pPr lvl="7" rtl="0" algn="ctr">
              <a:spcBef>
                <a:spcPts val="0"/>
              </a:spcBef>
              <a:spcAft>
                <a:spcPts val="0"/>
              </a:spcAft>
              <a:buSzPts val="12000"/>
              <a:buFont typeface="Bubbler One"/>
              <a:buNone/>
              <a:defRPr sz="12000">
                <a:latin typeface="Bubbler One"/>
                <a:ea typeface="Bubbler One"/>
                <a:cs typeface="Bubbler One"/>
                <a:sym typeface="Bubbler One"/>
              </a:defRPr>
            </a:lvl8pPr>
            <a:lvl9pPr lvl="8" rtl="0" algn="ctr">
              <a:spcBef>
                <a:spcPts val="0"/>
              </a:spcBef>
              <a:spcAft>
                <a:spcPts val="0"/>
              </a:spcAft>
              <a:buSzPts val="12000"/>
              <a:buFont typeface="Bubbler One"/>
              <a:buNone/>
              <a:defRPr sz="12000">
                <a:latin typeface="Bubbler One"/>
                <a:ea typeface="Bubbler One"/>
                <a:cs typeface="Bubbler One"/>
                <a:sym typeface="Bubbler One"/>
              </a:defRPr>
            </a:lvl9pPr>
          </a:lstStyle>
          <a:p/>
        </p:txBody>
      </p:sp>
      <p:sp>
        <p:nvSpPr>
          <p:cNvPr id="52" name="Google Shape;52;p13"/>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subTitle"/>
          </p:nvPr>
        </p:nvSpPr>
        <p:spPr>
          <a:xfrm>
            <a:off x="1862400" y="3821725"/>
            <a:ext cx="54192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
        <p:nvSpPr>
          <p:cNvPr id="55" name="Google Shape;55;p13"/>
          <p:cNvSpPr txBox="1"/>
          <p:nvPr>
            <p:ph idx="3" type="subTitle"/>
          </p:nvPr>
        </p:nvSpPr>
        <p:spPr>
          <a:xfrm>
            <a:off x="477600" y="4358425"/>
            <a:ext cx="81888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458"/>
              </a:buClr>
              <a:buSzPts val="3600"/>
              <a:buNone/>
              <a:defRPr sz="3600">
                <a:solidFill>
                  <a:srgbClr val="F95458"/>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95458"/>
              </a:buClr>
              <a:buSzPts val="4800"/>
              <a:buNone/>
              <a:defRPr sz="4800">
                <a:solidFill>
                  <a:srgbClr val="F95458"/>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indent="-317500" lvl="1" marL="9144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indent="-317500" lvl="2" marL="13716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indent="-317500" lvl="3" marL="18288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indent="-317500" lvl="4" marL="22860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indent="-317500" lvl="5" marL="27432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indent="-317500" lvl="6" marL="32004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indent="-317500" lvl="7" marL="36576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indent="-317500" lvl="8" marL="4114800" rtl="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Avenir"/>
                <a:ea typeface="Avenir"/>
                <a:cs typeface="Avenir"/>
                <a:sym typeface="Avenir"/>
              </a:defRPr>
            </a:lvl1pPr>
            <a:lvl2pPr lvl="1" rtl="0" algn="r">
              <a:buNone/>
              <a:defRPr sz="1000">
                <a:solidFill>
                  <a:srgbClr val="FFFFFF"/>
                </a:solidFill>
                <a:latin typeface="Avenir"/>
                <a:ea typeface="Avenir"/>
                <a:cs typeface="Avenir"/>
                <a:sym typeface="Avenir"/>
              </a:defRPr>
            </a:lvl2pPr>
            <a:lvl3pPr lvl="2" rtl="0" algn="r">
              <a:buNone/>
              <a:defRPr sz="1000">
                <a:solidFill>
                  <a:srgbClr val="FFFFFF"/>
                </a:solidFill>
                <a:latin typeface="Avenir"/>
                <a:ea typeface="Avenir"/>
                <a:cs typeface="Avenir"/>
                <a:sym typeface="Avenir"/>
              </a:defRPr>
            </a:lvl3pPr>
            <a:lvl4pPr lvl="3" rtl="0" algn="r">
              <a:buNone/>
              <a:defRPr sz="1000">
                <a:solidFill>
                  <a:srgbClr val="FFFFFF"/>
                </a:solidFill>
                <a:latin typeface="Avenir"/>
                <a:ea typeface="Avenir"/>
                <a:cs typeface="Avenir"/>
                <a:sym typeface="Avenir"/>
              </a:defRPr>
            </a:lvl4pPr>
            <a:lvl5pPr lvl="4" rtl="0" algn="r">
              <a:buNone/>
              <a:defRPr sz="1000">
                <a:solidFill>
                  <a:srgbClr val="FFFFFF"/>
                </a:solidFill>
                <a:latin typeface="Avenir"/>
                <a:ea typeface="Avenir"/>
                <a:cs typeface="Avenir"/>
                <a:sym typeface="Avenir"/>
              </a:defRPr>
            </a:lvl5pPr>
            <a:lvl6pPr lvl="5" rtl="0" algn="r">
              <a:buNone/>
              <a:defRPr sz="1000">
                <a:solidFill>
                  <a:srgbClr val="FFFFFF"/>
                </a:solidFill>
                <a:latin typeface="Avenir"/>
                <a:ea typeface="Avenir"/>
                <a:cs typeface="Avenir"/>
                <a:sym typeface="Avenir"/>
              </a:defRPr>
            </a:lvl6pPr>
            <a:lvl7pPr lvl="6" rtl="0" algn="r">
              <a:buNone/>
              <a:defRPr sz="1000">
                <a:solidFill>
                  <a:srgbClr val="FFFFFF"/>
                </a:solidFill>
                <a:latin typeface="Avenir"/>
                <a:ea typeface="Avenir"/>
                <a:cs typeface="Avenir"/>
                <a:sym typeface="Avenir"/>
              </a:defRPr>
            </a:lvl7pPr>
            <a:lvl8pPr lvl="7" rtl="0" algn="r">
              <a:buNone/>
              <a:defRPr sz="1000">
                <a:solidFill>
                  <a:srgbClr val="FFFFFF"/>
                </a:solidFill>
                <a:latin typeface="Avenir"/>
                <a:ea typeface="Avenir"/>
                <a:cs typeface="Avenir"/>
                <a:sym typeface="Avenir"/>
              </a:defRPr>
            </a:lvl8pPr>
            <a:lvl9pPr lvl="8" rtl="0" algn="r">
              <a:buNone/>
              <a:defRPr sz="1000">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weblab.is/livestream" TargetMode="External"/><Relationship Id="rId4" Type="http://schemas.openxmlformats.org/officeDocument/2006/relationships/hyperlink" Target="http://weblab.is/zoom" TargetMode="External"/><Relationship Id="rId5" Type="http://schemas.openxmlformats.org/officeDocument/2006/relationships/hyperlink" Target="http://weblab.is/schedule" TargetMode="External"/><Relationship Id="rId6" Type="http://schemas.openxmlformats.org/officeDocument/2006/relationships/hyperlink" Target="http://weblab.is/slid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 Id="rId4" Type="http://schemas.openxmlformats.org/officeDocument/2006/relationships/image" Target="../media/image4.gif"/><Relationship Id="rId5" Type="http://schemas.openxmlformats.org/officeDocument/2006/relationships/image" Target="../media/image6.gif"/><Relationship Id="rId6"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gif"/><Relationship Id="rId4" Type="http://schemas.openxmlformats.org/officeDocument/2006/relationships/image" Target="../media/image4.gif"/><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gif"/><Relationship Id="rId4" Type="http://schemas.openxmlformats.org/officeDocument/2006/relationships/image" Target="../media/image4.gif"/><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19.png"/><Relationship Id="rId8"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gif"/><Relationship Id="rId4" Type="http://schemas.openxmlformats.org/officeDocument/2006/relationships/image" Target="../media/image4.gif"/><Relationship Id="rId9" Type="http://schemas.openxmlformats.org/officeDocument/2006/relationships/image" Target="../media/image10.png"/><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19.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gif"/><Relationship Id="rId4" Type="http://schemas.openxmlformats.org/officeDocument/2006/relationships/image" Target="../media/image4.gif"/><Relationship Id="rId9" Type="http://schemas.openxmlformats.org/officeDocument/2006/relationships/image" Target="../media/image15.png"/><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10.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gif"/><Relationship Id="rId4" Type="http://schemas.openxmlformats.org/officeDocument/2006/relationships/image" Target="../media/image4.gif"/><Relationship Id="rId9" Type="http://schemas.openxmlformats.org/officeDocument/2006/relationships/image" Target="../media/image15.png"/><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10.png"/><Relationship Id="rId8"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📝Hw0 (Setup): weblab.is/hw0</a:t>
            </a:r>
            <a:endParaRPr/>
          </a:p>
          <a:p>
            <a:pPr indent="-317500" lvl="1" marL="914400" rtl="0" algn="l">
              <a:spcBef>
                <a:spcPts val="0"/>
              </a:spcBef>
              <a:spcAft>
                <a:spcPts val="0"/>
              </a:spcAft>
              <a:buSzPts val="1400"/>
              <a:buChar char="○"/>
            </a:pPr>
            <a:r>
              <a:rPr lang="en"/>
              <a:t>Need to set up MongoDB by Thursday</a:t>
            </a:r>
            <a:endParaRPr/>
          </a:p>
          <a:p>
            <a:pPr indent="-342900" lvl="0" marL="457200" rtl="0" algn="l">
              <a:spcBef>
                <a:spcPts val="0"/>
              </a:spcBef>
              <a:spcAft>
                <a:spcPts val="0"/>
              </a:spcAft>
              <a:buSzPts val="1800"/>
              <a:buChar char="●"/>
            </a:pPr>
            <a:r>
              <a:rPr lang="en"/>
              <a:t>📗 </a:t>
            </a:r>
            <a:r>
              <a:rPr lang="en"/>
              <a:t>Panopto livestream is working now! </a:t>
            </a:r>
            <a:r>
              <a:rPr lang="en" u="sng">
                <a:solidFill>
                  <a:schemeClr val="hlink"/>
                </a:solidFill>
                <a:hlinkClick r:id="rId3"/>
              </a:rPr>
              <a:t>weblab.is/livestream</a:t>
            </a:r>
            <a:r>
              <a:rPr lang="en"/>
              <a:t> (and we still have </a:t>
            </a:r>
            <a:r>
              <a:rPr lang="en" u="sng">
                <a:solidFill>
                  <a:schemeClr val="hlink"/>
                </a:solidFill>
                <a:hlinkClick r:id="rId4"/>
              </a:rPr>
              <a:t>weblab.is/zoom</a:t>
            </a:r>
            <a:r>
              <a:rPr lang="en"/>
              <a:t> )</a:t>
            </a:r>
            <a:endParaRPr/>
          </a:p>
          <a:p>
            <a:pPr indent="-342900" lvl="0" marL="457200" rtl="0" algn="l">
              <a:spcBef>
                <a:spcPts val="0"/>
              </a:spcBef>
              <a:spcAft>
                <a:spcPts val="0"/>
              </a:spcAft>
              <a:buSzPts val="1800"/>
              <a:buChar char="●"/>
            </a:pPr>
            <a:r>
              <a:rPr lang="en"/>
              <a:t>🧠No office hours today</a:t>
            </a:r>
            <a:endParaRPr/>
          </a:p>
          <a:p>
            <a:pPr indent="-342900" lvl="0" marL="457200" rtl="0" algn="l">
              <a:spcBef>
                <a:spcPts val="0"/>
              </a:spcBef>
              <a:spcAft>
                <a:spcPts val="0"/>
              </a:spcAft>
              <a:buSzPts val="1800"/>
              <a:buChar char="●"/>
            </a:pPr>
            <a:r>
              <a:rPr lang="en"/>
              <a:t>🪧Milestone 0 (find a team and brainstorm 10 ideas) due eod Wednesday</a:t>
            </a:r>
            <a:endParaRPr/>
          </a:p>
          <a:p>
            <a:pPr indent="-342900" lvl="0" marL="457200" rtl="0" algn="l">
              <a:spcBef>
                <a:spcPts val="0"/>
              </a:spcBef>
              <a:spcAft>
                <a:spcPts val="0"/>
              </a:spcAft>
              <a:buSzPts val="1800"/>
              <a:buChar char="●"/>
            </a:pPr>
            <a:r>
              <a:rPr lang="en"/>
              <a:t>💛Still need a team? Check out the team finding piazza post</a:t>
            </a:r>
            <a:endParaRPr/>
          </a:p>
          <a:p>
            <a:pPr indent="-342900" lvl="0" marL="457200" rtl="0" algn="l">
              <a:spcBef>
                <a:spcPts val="0"/>
              </a:spcBef>
              <a:spcAft>
                <a:spcPts val="0"/>
              </a:spcAft>
              <a:buSzPts val="1800"/>
              <a:buChar char="●"/>
            </a:pPr>
            <a:r>
              <a:rPr lang="en"/>
              <a:t>🎦Recordings from today will be available as soon as we edit + post them (hopefully this evening). Slides are all available at </a:t>
            </a:r>
            <a:r>
              <a:rPr lang="en" u="sng">
                <a:solidFill>
                  <a:schemeClr val="hlink"/>
                </a:solidFill>
                <a:hlinkClick r:id="rId5"/>
              </a:rPr>
              <a:t>weblab.is/schedule</a:t>
            </a:r>
            <a:r>
              <a:rPr lang="en"/>
              <a:t> and </a:t>
            </a:r>
            <a:r>
              <a:rPr lang="en" u="sng">
                <a:solidFill>
                  <a:schemeClr val="hlink"/>
                </a:solidFill>
                <a:hlinkClick r:id="rId6"/>
              </a:rPr>
              <a:t>weblab.is/slides</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more…</a:t>
            </a:r>
            <a:endParaRPr/>
          </a:p>
        </p:txBody>
      </p:sp>
      <p:sp>
        <p:nvSpPr>
          <p:cNvPr id="143" name="Google Shape;143;p23"/>
          <p:cNvSpPr txBox="1"/>
          <p:nvPr>
            <p:ph idx="1" type="body"/>
          </p:nvPr>
        </p:nvSpPr>
        <p:spPr>
          <a:xfrm>
            <a:off x="311700" y="1152475"/>
            <a:ext cx="8520600" cy="20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now want three functions:</a:t>
            </a:r>
            <a:endParaRPr/>
          </a:p>
          <a:p>
            <a:pPr indent="-342900" lvl="0" marL="457200" rtl="0" algn="l">
              <a:spcBef>
                <a:spcPts val="1600"/>
              </a:spcBef>
              <a:spcAft>
                <a:spcPts val="0"/>
              </a:spcAft>
              <a:buSzPts val="1800"/>
              <a:buChar char="●"/>
            </a:pPr>
            <a:r>
              <a:rPr lang="en"/>
              <a:t>Converting an array of Celsius temps to Fahrenheit (what we just did)</a:t>
            </a:r>
            <a:endParaRPr/>
          </a:p>
          <a:p>
            <a:pPr indent="-342900" lvl="0" marL="457200" rtl="0" algn="l">
              <a:spcBef>
                <a:spcPts val="0"/>
              </a:spcBef>
              <a:spcAft>
                <a:spcPts val="0"/>
              </a:spcAft>
              <a:buSzPts val="1800"/>
              <a:buChar char="●"/>
            </a:pPr>
            <a:r>
              <a:rPr lang="en"/>
              <a:t>Converting an array of Fahrenheit temps to Celsius</a:t>
            </a:r>
            <a:endParaRPr/>
          </a:p>
          <a:p>
            <a:pPr indent="-342900" lvl="0" marL="457200" rtl="0" algn="l">
              <a:spcBef>
                <a:spcPts val="0"/>
              </a:spcBef>
              <a:spcAft>
                <a:spcPts val="0"/>
              </a:spcAft>
              <a:buSzPts val="1800"/>
              <a:buChar char="●"/>
            </a:pPr>
            <a:r>
              <a:rPr lang="en"/>
              <a:t>Converting an array of Celsius temps to Kelvin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more…</a:t>
            </a:r>
            <a:endParaRPr/>
          </a:p>
        </p:txBody>
      </p:sp>
      <p:sp>
        <p:nvSpPr>
          <p:cNvPr id="149" name="Google Shape;149;p24"/>
          <p:cNvSpPr txBox="1"/>
          <p:nvPr>
            <p:ph idx="1" type="body"/>
          </p:nvPr>
        </p:nvSpPr>
        <p:spPr>
          <a:xfrm>
            <a:off x="311700" y="1152475"/>
            <a:ext cx="8520600" cy="20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now want three functions:</a:t>
            </a:r>
            <a:endParaRPr/>
          </a:p>
          <a:p>
            <a:pPr indent="-342900" lvl="0" marL="457200" rtl="0" algn="l">
              <a:spcBef>
                <a:spcPts val="1600"/>
              </a:spcBef>
              <a:spcAft>
                <a:spcPts val="0"/>
              </a:spcAft>
              <a:buSzPts val="1800"/>
              <a:buChar char="●"/>
            </a:pPr>
            <a:r>
              <a:rPr lang="en"/>
              <a:t>Converting an array of Celsius temps to Fahrenheit (what we just did)</a:t>
            </a:r>
            <a:endParaRPr/>
          </a:p>
          <a:p>
            <a:pPr indent="-342900" lvl="0" marL="457200" rtl="0" algn="l">
              <a:spcBef>
                <a:spcPts val="0"/>
              </a:spcBef>
              <a:spcAft>
                <a:spcPts val="0"/>
              </a:spcAft>
              <a:buSzPts val="1800"/>
              <a:buChar char="●"/>
            </a:pPr>
            <a:r>
              <a:rPr lang="en"/>
              <a:t>Converting an array of Fahrenheit temps to Celsius</a:t>
            </a:r>
            <a:endParaRPr/>
          </a:p>
          <a:p>
            <a:pPr indent="-342900" lvl="0" marL="457200" rtl="0" algn="l">
              <a:spcBef>
                <a:spcPts val="0"/>
              </a:spcBef>
              <a:spcAft>
                <a:spcPts val="0"/>
              </a:spcAft>
              <a:buSzPts val="1800"/>
              <a:buChar char="●"/>
            </a:pPr>
            <a:r>
              <a:rPr lang="en"/>
              <a:t>Converting an array of Celsius temps to Kelvin</a:t>
            </a:r>
            <a:endParaRPr/>
          </a:p>
        </p:txBody>
      </p:sp>
      <p:pic>
        <p:nvPicPr>
          <p:cNvPr id="150" name="Google Shape;150;p24"/>
          <p:cNvPicPr preferRelativeResize="0"/>
          <p:nvPr/>
        </p:nvPicPr>
        <p:blipFill>
          <a:blip r:embed="rId3">
            <a:alphaModFix/>
          </a:blip>
          <a:stretch>
            <a:fillRect/>
          </a:stretch>
        </p:blipFill>
        <p:spPr>
          <a:xfrm>
            <a:off x="2505075" y="2983088"/>
            <a:ext cx="4133850" cy="1666875"/>
          </a:xfrm>
          <a:prstGeom prst="rect">
            <a:avLst/>
          </a:prstGeom>
          <a:noFill/>
          <a:ln cap="flat" cmpd="sng" w="19050">
            <a:solidFill>
              <a:schemeClr val="dk2"/>
            </a:solidFill>
            <a:prstDash val="solid"/>
            <a:round/>
            <a:headEnd len="sm" w="sm" type="none"/>
            <a:tailEnd len="sm" w="sm" type="none"/>
          </a:ln>
        </p:spPr>
      </p:pic>
      <p:sp>
        <p:nvSpPr>
          <p:cNvPr id="151" name="Google Shape;151;p24"/>
          <p:cNvSpPr/>
          <p:nvPr/>
        </p:nvSpPr>
        <p:spPr>
          <a:xfrm>
            <a:off x="4182900" y="3633325"/>
            <a:ext cx="1796700" cy="312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want to reuse all this code *except* the the part highlighted in orange.</a:t>
            </a:r>
            <a:endParaRPr/>
          </a:p>
        </p:txBody>
      </p:sp>
      <p:pic>
        <p:nvPicPr>
          <p:cNvPr id="157" name="Google Shape;157;p25"/>
          <p:cNvPicPr preferRelativeResize="0"/>
          <p:nvPr/>
        </p:nvPicPr>
        <p:blipFill>
          <a:blip r:embed="rId3">
            <a:alphaModFix/>
          </a:blip>
          <a:stretch>
            <a:fillRect/>
          </a:stretch>
        </p:blipFill>
        <p:spPr>
          <a:xfrm>
            <a:off x="2505075" y="1738313"/>
            <a:ext cx="4133850" cy="1666875"/>
          </a:xfrm>
          <a:prstGeom prst="rect">
            <a:avLst/>
          </a:prstGeom>
          <a:noFill/>
          <a:ln cap="flat" cmpd="sng" w="19050">
            <a:solidFill>
              <a:schemeClr val="dk2"/>
            </a:solidFill>
            <a:prstDash val="solid"/>
            <a:round/>
            <a:headEnd len="sm" w="sm" type="none"/>
            <a:tailEnd len="sm" w="sm" type="none"/>
          </a:ln>
        </p:spPr>
      </p:pic>
      <p:sp>
        <p:nvSpPr>
          <p:cNvPr id="158" name="Google Shape;158;p25"/>
          <p:cNvSpPr/>
          <p:nvPr/>
        </p:nvSpPr>
        <p:spPr>
          <a:xfrm>
            <a:off x="4182900" y="2388550"/>
            <a:ext cx="1796700" cy="312300"/>
          </a:xfrm>
          <a:prstGeom prst="roundRect">
            <a:avLst>
              <a:gd fmla="val 16667" name="adj"/>
            </a:avLst>
          </a:prstGeom>
          <a:solidFill>
            <a:srgbClr val="777777">
              <a:alpha val="4969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530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Callback functions to the rescue!</a:t>
            </a:r>
            <a:endParaRPr/>
          </a:p>
        </p:txBody>
      </p:sp>
      <p:pic>
        <p:nvPicPr>
          <p:cNvPr id="164" name="Google Shape;164;p26"/>
          <p:cNvPicPr preferRelativeResize="0"/>
          <p:nvPr/>
        </p:nvPicPr>
        <p:blipFill>
          <a:blip r:embed="rId3">
            <a:alphaModFix/>
          </a:blip>
          <a:stretch>
            <a:fillRect/>
          </a:stretch>
        </p:blipFill>
        <p:spPr>
          <a:xfrm>
            <a:off x="2298400" y="1486751"/>
            <a:ext cx="4547200" cy="3410400"/>
          </a:xfrm>
          <a:prstGeom prst="rect">
            <a:avLst/>
          </a:prstGeom>
          <a:noFill/>
          <a:ln>
            <a:noFill/>
          </a:ln>
        </p:spPr>
      </p:pic>
      <p:sp>
        <p:nvSpPr>
          <p:cNvPr id="165" name="Google Shape;165;p26"/>
          <p:cNvSpPr/>
          <p:nvPr/>
        </p:nvSpPr>
        <p:spPr>
          <a:xfrm>
            <a:off x="2527125" y="3234050"/>
            <a:ext cx="1409100" cy="1350600"/>
          </a:xfrm>
          <a:prstGeom prst="ellipse">
            <a:avLst/>
          </a:prstGeom>
          <a:solidFill>
            <a:srgbClr val="A5A5A5">
              <a:alpha val="8994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accent6"/>
              </a:solidFill>
              <a:latin typeface="Open Sans"/>
              <a:ea typeface="Open Sans"/>
              <a:cs typeface="Open Sans"/>
              <a:sym typeface="Open Sans"/>
            </a:endParaRPr>
          </a:p>
        </p:txBody>
      </p:sp>
      <p:sp>
        <p:nvSpPr>
          <p:cNvPr id="166" name="Google Shape;166;p26"/>
          <p:cNvSpPr txBox="1"/>
          <p:nvPr/>
        </p:nvSpPr>
        <p:spPr>
          <a:xfrm>
            <a:off x="2644550" y="3468925"/>
            <a:ext cx="1186200" cy="9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accent6"/>
                </a:solidFill>
                <a:latin typeface="Open Sans"/>
                <a:ea typeface="Open Sans"/>
                <a:cs typeface="Open Sans"/>
                <a:sym typeface="Open Sans"/>
              </a:rPr>
              <a:t>Callback functions</a:t>
            </a:r>
            <a:endParaRPr sz="1800">
              <a:solidFill>
                <a:srgbClr val="0A369D"/>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Callbacks</a:t>
            </a:r>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Step 1:</a:t>
            </a:r>
            <a:r>
              <a:rPr lang="en"/>
              <a:t> Write a general modifyArray function that takes in 2 inputs: an array and a callback function, and returns a new array, the result of applying the callback function to each element of the original.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idx="1" type="body"/>
          </p:nvPr>
        </p:nvSpPr>
        <p:spPr>
          <a:xfrm>
            <a:off x="311700" y="321750"/>
            <a:ext cx="8520600" cy="424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cxnSp>
        <p:nvCxnSpPr>
          <p:cNvPr id="182" name="Google Shape;182;p29"/>
          <p:cNvCxnSpPr>
            <a:stCxn id="183" idx="2"/>
            <a:endCxn id="184"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185" name="Google Shape;185;p29"/>
          <p:cNvSpPr txBox="1"/>
          <p:nvPr>
            <p:ph idx="1" type="body"/>
          </p:nvPr>
        </p:nvSpPr>
        <p:spPr>
          <a:xfrm>
            <a:off x="311700" y="321750"/>
            <a:ext cx="8832300" cy="424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186" name="Google Shape;186;p29"/>
          <p:cNvGrpSpPr/>
          <p:nvPr/>
        </p:nvGrpSpPr>
        <p:grpSpPr>
          <a:xfrm>
            <a:off x="1894625" y="1446813"/>
            <a:ext cx="5354725" cy="1381575"/>
            <a:chOff x="1951450" y="1799088"/>
            <a:chExt cx="5354725" cy="1381575"/>
          </a:xfrm>
        </p:grpSpPr>
        <p:pic>
          <p:nvPicPr>
            <p:cNvPr id="187" name="Google Shape;187;p29"/>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188" name="Google Shape;188;p29"/>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189" name="Google Shape;189;p29"/>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190" name="Google Shape;190;p29"/>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191" name="Google Shape;191;p29"/>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192" name="Google Shape;192;p29"/>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193" name="Google Shape;193;p29"/>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194" name="Google Shape;194;p29"/>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195" name="Google Shape;195;p29"/>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sp>
        <p:nvSpPr>
          <p:cNvPr id="196" name="Google Shape;196;p29"/>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sp>
        <p:nvSpPr>
          <p:cNvPr id="183" name="Google Shape;183;p29"/>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184" name="Google Shape;184;p29"/>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a:r>
            <a:r>
              <a:rPr lang="en" sz="1600">
                <a:solidFill>
                  <a:schemeClr val="dk1"/>
                </a:solidFill>
                <a:latin typeface="Consolas"/>
                <a:ea typeface="Consolas"/>
                <a:cs typeface="Consolas"/>
                <a:sym typeface="Consolas"/>
              </a:rPr>
              <a:t>at with hat</a:t>
            </a:r>
            <a:endParaRPr sz="1600">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idx="1" type="body"/>
          </p:nvPr>
        </p:nvSpPr>
        <p:spPr>
          <a:xfrm>
            <a:off x="311700" y="321750"/>
            <a:ext cx="8832300" cy="281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202" name="Google Shape;202;p30"/>
          <p:cNvGrpSpPr/>
          <p:nvPr/>
        </p:nvGrpSpPr>
        <p:grpSpPr>
          <a:xfrm>
            <a:off x="1894625" y="1446813"/>
            <a:ext cx="5354725" cy="1381575"/>
            <a:chOff x="1951450" y="1799088"/>
            <a:chExt cx="5354725" cy="1381575"/>
          </a:xfrm>
        </p:grpSpPr>
        <p:pic>
          <p:nvPicPr>
            <p:cNvPr id="203" name="Google Shape;203;p30"/>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204" name="Google Shape;204;p30"/>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205" name="Google Shape;205;p30"/>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206" name="Google Shape;206;p30"/>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207" name="Google Shape;207;p30"/>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08" name="Google Shape;208;p30"/>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09" name="Google Shape;209;p30"/>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10" name="Google Shape;210;p30"/>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11" name="Google Shape;211;p30"/>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grpSp>
        <p:nvGrpSpPr>
          <p:cNvPr id="212" name="Google Shape;212;p30"/>
          <p:cNvGrpSpPr/>
          <p:nvPr/>
        </p:nvGrpSpPr>
        <p:grpSpPr>
          <a:xfrm>
            <a:off x="7459250" y="1908525"/>
            <a:ext cx="1233000" cy="864600"/>
            <a:chOff x="7459250" y="1908525"/>
            <a:chExt cx="1233000" cy="864600"/>
          </a:xfrm>
        </p:grpSpPr>
        <p:cxnSp>
          <p:nvCxnSpPr>
            <p:cNvPr id="213" name="Google Shape;213;p30"/>
            <p:cNvCxnSpPr>
              <a:stCxn id="214" idx="2"/>
              <a:endCxn id="215"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16" name="Google Shape;216;p30"/>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sp>
        <p:nvSpPr>
          <p:cNvPr id="214" name="Google Shape;214;p30"/>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215" name="Google Shape;215;p30"/>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with hat</a:t>
            </a:r>
            <a:endParaRPr sz="1600">
              <a:solidFill>
                <a:schemeClr val="dk1"/>
              </a:solidFill>
              <a:latin typeface="Consolas"/>
              <a:ea typeface="Consolas"/>
              <a:cs typeface="Consolas"/>
              <a:sym typeface="Consolas"/>
            </a:endParaRPr>
          </a:p>
        </p:txBody>
      </p:sp>
      <p:grpSp>
        <p:nvGrpSpPr>
          <p:cNvPr id="217" name="Google Shape;217;p30"/>
          <p:cNvGrpSpPr/>
          <p:nvPr/>
        </p:nvGrpSpPr>
        <p:grpSpPr>
          <a:xfrm>
            <a:off x="2068875" y="2828400"/>
            <a:ext cx="1233000" cy="864600"/>
            <a:chOff x="7459250" y="1908525"/>
            <a:chExt cx="1233000" cy="864600"/>
          </a:xfrm>
        </p:grpSpPr>
        <p:cxnSp>
          <p:nvCxnSpPr>
            <p:cNvPr id="218" name="Google Shape;218;p3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19" name="Google Shape;219;p30"/>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pic>
        <p:nvPicPr>
          <p:cNvPr id="220" name="Google Shape;220;p30"/>
          <p:cNvPicPr preferRelativeResize="0"/>
          <p:nvPr/>
        </p:nvPicPr>
        <p:blipFill>
          <a:blip r:embed="rId3">
            <a:alphaModFix/>
          </a:blip>
          <a:stretch>
            <a:fillRect/>
          </a:stretch>
        </p:blipFill>
        <p:spPr>
          <a:xfrm>
            <a:off x="2216061" y="4126486"/>
            <a:ext cx="916216" cy="935625"/>
          </a:xfrm>
          <a:prstGeom prst="rect">
            <a:avLst/>
          </a:prstGeom>
          <a:noFill/>
          <a:ln>
            <a:noFill/>
          </a:ln>
        </p:spPr>
      </p:pic>
      <p:sp>
        <p:nvSpPr>
          <p:cNvPr id="221" name="Google Shape;221;p30"/>
          <p:cNvSpPr txBox="1"/>
          <p:nvPr/>
        </p:nvSpPr>
        <p:spPr>
          <a:xfrm>
            <a:off x="1894613" y="388138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22" name="Google Shape;222;p30"/>
          <p:cNvSpPr txBox="1"/>
          <p:nvPr/>
        </p:nvSpPr>
        <p:spPr>
          <a:xfrm>
            <a:off x="3073563" y="388140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pic>
        <p:nvPicPr>
          <p:cNvPr id="223" name="Google Shape;223;p30"/>
          <p:cNvPicPr preferRelativeResize="0"/>
          <p:nvPr/>
        </p:nvPicPr>
        <p:blipFill>
          <a:blip r:embed="rId7">
            <a:alphaModFix/>
          </a:blip>
          <a:stretch>
            <a:fillRect/>
          </a:stretch>
        </p:blipFill>
        <p:spPr>
          <a:xfrm rot="-1201218">
            <a:off x="2500446" y="3821870"/>
            <a:ext cx="702406" cy="7024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idx="1" type="body"/>
          </p:nvPr>
        </p:nvSpPr>
        <p:spPr>
          <a:xfrm>
            <a:off x="311700" y="321750"/>
            <a:ext cx="8832300" cy="291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229" name="Google Shape;229;p31"/>
          <p:cNvGrpSpPr/>
          <p:nvPr/>
        </p:nvGrpSpPr>
        <p:grpSpPr>
          <a:xfrm>
            <a:off x="1894625" y="1446813"/>
            <a:ext cx="5354725" cy="1381575"/>
            <a:chOff x="1951450" y="1799088"/>
            <a:chExt cx="5354725" cy="1381575"/>
          </a:xfrm>
        </p:grpSpPr>
        <p:pic>
          <p:nvPicPr>
            <p:cNvPr id="230" name="Google Shape;230;p31"/>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231" name="Google Shape;231;p31"/>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232" name="Google Shape;232;p31"/>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233" name="Google Shape;233;p31"/>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234" name="Google Shape;234;p31"/>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35" name="Google Shape;235;p31"/>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36" name="Google Shape;236;p31"/>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37" name="Google Shape;237;p31"/>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38" name="Google Shape;238;p31"/>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grpSp>
        <p:nvGrpSpPr>
          <p:cNvPr id="239" name="Google Shape;239;p31"/>
          <p:cNvGrpSpPr/>
          <p:nvPr/>
        </p:nvGrpSpPr>
        <p:grpSpPr>
          <a:xfrm>
            <a:off x="7459250" y="1908525"/>
            <a:ext cx="1233000" cy="864600"/>
            <a:chOff x="7459250" y="1908525"/>
            <a:chExt cx="1233000" cy="864600"/>
          </a:xfrm>
        </p:grpSpPr>
        <p:cxnSp>
          <p:nvCxnSpPr>
            <p:cNvPr id="240" name="Google Shape;240;p31"/>
            <p:cNvCxnSpPr>
              <a:stCxn id="241" idx="2"/>
              <a:endCxn id="242"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43" name="Google Shape;243;p31"/>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sp>
        <p:nvSpPr>
          <p:cNvPr id="241" name="Google Shape;241;p31"/>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242" name="Google Shape;242;p31"/>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with hat</a:t>
            </a:r>
            <a:endParaRPr sz="1600">
              <a:solidFill>
                <a:schemeClr val="dk1"/>
              </a:solidFill>
              <a:latin typeface="Consolas"/>
              <a:ea typeface="Consolas"/>
              <a:cs typeface="Consolas"/>
              <a:sym typeface="Consolas"/>
            </a:endParaRPr>
          </a:p>
        </p:txBody>
      </p:sp>
      <p:grpSp>
        <p:nvGrpSpPr>
          <p:cNvPr id="244" name="Google Shape;244;p31"/>
          <p:cNvGrpSpPr/>
          <p:nvPr/>
        </p:nvGrpSpPr>
        <p:grpSpPr>
          <a:xfrm>
            <a:off x="3217563" y="2828400"/>
            <a:ext cx="1233000" cy="864600"/>
            <a:chOff x="7459250" y="1908525"/>
            <a:chExt cx="1233000" cy="864600"/>
          </a:xfrm>
        </p:grpSpPr>
        <p:cxnSp>
          <p:nvCxnSpPr>
            <p:cNvPr id="245" name="Google Shape;245;p31"/>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46" name="Google Shape;246;p31"/>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pic>
        <p:nvPicPr>
          <p:cNvPr id="247" name="Google Shape;247;p31"/>
          <p:cNvPicPr preferRelativeResize="0"/>
          <p:nvPr/>
        </p:nvPicPr>
        <p:blipFill>
          <a:blip r:embed="rId3">
            <a:alphaModFix/>
          </a:blip>
          <a:stretch>
            <a:fillRect/>
          </a:stretch>
        </p:blipFill>
        <p:spPr>
          <a:xfrm>
            <a:off x="2216061" y="4126486"/>
            <a:ext cx="916216" cy="935625"/>
          </a:xfrm>
          <a:prstGeom prst="rect">
            <a:avLst/>
          </a:prstGeom>
          <a:noFill/>
          <a:ln>
            <a:noFill/>
          </a:ln>
        </p:spPr>
      </p:pic>
      <p:pic>
        <p:nvPicPr>
          <p:cNvPr id="248" name="Google Shape;248;p31"/>
          <p:cNvPicPr preferRelativeResize="0"/>
          <p:nvPr/>
        </p:nvPicPr>
        <p:blipFill>
          <a:blip r:embed="rId4">
            <a:alphaModFix/>
          </a:blip>
          <a:stretch>
            <a:fillRect/>
          </a:stretch>
        </p:blipFill>
        <p:spPr>
          <a:xfrm>
            <a:off x="3317844" y="4078094"/>
            <a:ext cx="1032425" cy="1032425"/>
          </a:xfrm>
          <a:prstGeom prst="rect">
            <a:avLst/>
          </a:prstGeom>
          <a:noFill/>
          <a:ln>
            <a:noFill/>
          </a:ln>
        </p:spPr>
      </p:pic>
      <p:sp>
        <p:nvSpPr>
          <p:cNvPr id="249" name="Google Shape;249;p31"/>
          <p:cNvSpPr txBox="1"/>
          <p:nvPr/>
        </p:nvSpPr>
        <p:spPr>
          <a:xfrm>
            <a:off x="3010463" y="449700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50" name="Google Shape;250;p31"/>
          <p:cNvSpPr txBox="1"/>
          <p:nvPr/>
        </p:nvSpPr>
        <p:spPr>
          <a:xfrm>
            <a:off x="1894613" y="388138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pic>
        <p:nvPicPr>
          <p:cNvPr id="251" name="Google Shape;251;p31"/>
          <p:cNvPicPr preferRelativeResize="0"/>
          <p:nvPr/>
        </p:nvPicPr>
        <p:blipFill>
          <a:blip r:embed="rId7">
            <a:alphaModFix/>
          </a:blip>
          <a:stretch>
            <a:fillRect/>
          </a:stretch>
        </p:blipFill>
        <p:spPr>
          <a:xfrm rot="-1024651">
            <a:off x="3478265" y="3918266"/>
            <a:ext cx="728846" cy="471843"/>
          </a:xfrm>
          <a:prstGeom prst="rect">
            <a:avLst/>
          </a:prstGeom>
          <a:noFill/>
          <a:ln>
            <a:noFill/>
          </a:ln>
        </p:spPr>
      </p:pic>
      <p:pic>
        <p:nvPicPr>
          <p:cNvPr id="252" name="Google Shape;252;p31"/>
          <p:cNvPicPr preferRelativeResize="0"/>
          <p:nvPr/>
        </p:nvPicPr>
        <p:blipFill>
          <a:blip r:embed="rId8">
            <a:alphaModFix/>
          </a:blip>
          <a:stretch>
            <a:fillRect/>
          </a:stretch>
        </p:blipFill>
        <p:spPr>
          <a:xfrm rot="-1201218">
            <a:off x="2500446" y="3821870"/>
            <a:ext cx="702406" cy="702406"/>
          </a:xfrm>
          <a:prstGeom prst="rect">
            <a:avLst/>
          </a:prstGeom>
          <a:noFill/>
          <a:ln>
            <a:noFill/>
          </a:ln>
        </p:spPr>
      </p:pic>
      <p:sp>
        <p:nvSpPr>
          <p:cNvPr id="253" name="Google Shape;253;p31"/>
          <p:cNvSpPr txBox="1"/>
          <p:nvPr/>
        </p:nvSpPr>
        <p:spPr>
          <a:xfrm>
            <a:off x="4366238" y="388140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 type="body"/>
          </p:nvPr>
        </p:nvSpPr>
        <p:spPr>
          <a:xfrm>
            <a:off x="311700" y="321750"/>
            <a:ext cx="8832300" cy="317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259" name="Google Shape;259;p32"/>
          <p:cNvGrpSpPr/>
          <p:nvPr/>
        </p:nvGrpSpPr>
        <p:grpSpPr>
          <a:xfrm>
            <a:off x="1894625" y="1446813"/>
            <a:ext cx="5354725" cy="1381575"/>
            <a:chOff x="1951450" y="1799088"/>
            <a:chExt cx="5354725" cy="1381575"/>
          </a:xfrm>
        </p:grpSpPr>
        <p:pic>
          <p:nvPicPr>
            <p:cNvPr id="260" name="Google Shape;260;p32"/>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261" name="Google Shape;261;p32"/>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262" name="Google Shape;262;p32"/>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263" name="Google Shape;263;p32"/>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264" name="Google Shape;264;p32"/>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65" name="Google Shape;265;p32"/>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66" name="Google Shape;266;p32"/>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67" name="Google Shape;267;p32"/>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68" name="Google Shape;268;p32"/>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grpSp>
        <p:nvGrpSpPr>
          <p:cNvPr id="269" name="Google Shape;269;p32"/>
          <p:cNvGrpSpPr/>
          <p:nvPr/>
        </p:nvGrpSpPr>
        <p:grpSpPr>
          <a:xfrm>
            <a:off x="7459250" y="1908525"/>
            <a:ext cx="1233000" cy="864600"/>
            <a:chOff x="7459250" y="1908525"/>
            <a:chExt cx="1233000" cy="864600"/>
          </a:xfrm>
        </p:grpSpPr>
        <p:cxnSp>
          <p:nvCxnSpPr>
            <p:cNvPr id="270" name="Google Shape;270;p32"/>
            <p:cNvCxnSpPr>
              <a:stCxn id="271" idx="2"/>
              <a:endCxn id="272"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73" name="Google Shape;273;p32"/>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sp>
        <p:nvSpPr>
          <p:cNvPr id="271" name="Google Shape;271;p32"/>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272" name="Google Shape;272;p32"/>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with hat</a:t>
            </a:r>
            <a:endParaRPr sz="1600">
              <a:solidFill>
                <a:schemeClr val="dk1"/>
              </a:solidFill>
              <a:latin typeface="Consolas"/>
              <a:ea typeface="Consolas"/>
              <a:cs typeface="Consolas"/>
              <a:sym typeface="Consolas"/>
            </a:endParaRPr>
          </a:p>
        </p:txBody>
      </p:sp>
      <p:grpSp>
        <p:nvGrpSpPr>
          <p:cNvPr id="274" name="Google Shape;274;p32"/>
          <p:cNvGrpSpPr/>
          <p:nvPr/>
        </p:nvGrpSpPr>
        <p:grpSpPr>
          <a:xfrm>
            <a:off x="4383500" y="2773125"/>
            <a:ext cx="1233000" cy="864600"/>
            <a:chOff x="7459250" y="1908525"/>
            <a:chExt cx="1233000" cy="864600"/>
          </a:xfrm>
        </p:grpSpPr>
        <p:cxnSp>
          <p:nvCxnSpPr>
            <p:cNvPr id="275" name="Google Shape;275;p32"/>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276" name="Google Shape;276;p32"/>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pic>
        <p:nvPicPr>
          <p:cNvPr id="277" name="Google Shape;277;p32"/>
          <p:cNvPicPr preferRelativeResize="0"/>
          <p:nvPr/>
        </p:nvPicPr>
        <p:blipFill>
          <a:blip r:embed="rId3">
            <a:alphaModFix/>
          </a:blip>
          <a:stretch>
            <a:fillRect/>
          </a:stretch>
        </p:blipFill>
        <p:spPr>
          <a:xfrm>
            <a:off x="2216061" y="4126486"/>
            <a:ext cx="916216" cy="935625"/>
          </a:xfrm>
          <a:prstGeom prst="rect">
            <a:avLst/>
          </a:prstGeom>
          <a:noFill/>
          <a:ln>
            <a:noFill/>
          </a:ln>
        </p:spPr>
      </p:pic>
      <p:pic>
        <p:nvPicPr>
          <p:cNvPr id="278" name="Google Shape;278;p32"/>
          <p:cNvPicPr preferRelativeResize="0"/>
          <p:nvPr/>
        </p:nvPicPr>
        <p:blipFill>
          <a:blip r:embed="rId4">
            <a:alphaModFix/>
          </a:blip>
          <a:stretch>
            <a:fillRect/>
          </a:stretch>
        </p:blipFill>
        <p:spPr>
          <a:xfrm>
            <a:off x="3317844" y="4078094"/>
            <a:ext cx="1032425" cy="1032425"/>
          </a:xfrm>
          <a:prstGeom prst="rect">
            <a:avLst/>
          </a:prstGeom>
          <a:noFill/>
          <a:ln>
            <a:noFill/>
          </a:ln>
        </p:spPr>
      </p:pic>
      <p:pic>
        <p:nvPicPr>
          <p:cNvPr id="279" name="Google Shape;279;p32"/>
          <p:cNvPicPr preferRelativeResize="0"/>
          <p:nvPr/>
        </p:nvPicPr>
        <p:blipFill rotWithShape="1">
          <a:blip r:embed="rId5">
            <a:alphaModFix/>
          </a:blip>
          <a:srcRect b="0" l="0" r="11816" t="0"/>
          <a:stretch/>
        </p:blipFill>
        <p:spPr>
          <a:xfrm>
            <a:off x="4251713" y="3903500"/>
            <a:ext cx="1337900" cy="1217875"/>
          </a:xfrm>
          <a:prstGeom prst="rect">
            <a:avLst/>
          </a:prstGeom>
          <a:noFill/>
          <a:ln>
            <a:noFill/>
          </a:ln>
        </p:spPr>
      </p:pic>
      <p:sp>
        <p:nvSpPr>
          <p:cNvPr id="280" name="Google Shape;280;p32"/>
          <p:cNvSpPr txBox="1"/>
          <p:nvPr/>
        </p:nvSpPr>
        <p:spPr>
          <a:xfrm>
            <a:off x="3010463" y="449700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81" name="Google Shape;281;p32"/>
          <p:cNvSpPr txBox="1"/>
          <p:nvPr/>
        </p:nvSpPr>
        <p:spPr>
          <a:xfrm>
            <a:off x="1894613" y="388138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82" name="Google Shape;282;p32"/>
          <p:cNvSpPr txBox="1"/>
          <p:nvPr/>
        </p:nvSpPr>
        <p:spPr>
          <a:xfrm>
            <a:off x="5589588" y="388138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83" name="Google Shape;283;p32"/>
          <p:cNvSpPr txBox="1"/>
          <p:nvPr/>
        </p:nvSpPr>
        <p:spPr>
          <a:xfrm>
            <a:off x="4245013" y="449700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pic>
        <p:nvPicPr>
          <p:cNvPr id="284" name="Google Shape;284;p32"/>
          <p:cNvPicPr preferRelativeResize="0"/>
          <p:nvPr/>
        </p:nvPicPr>
        <p:blipFill>
          <a:blip r:embed="rId7">
            <a:alphaModFix/>
          </a:blip>
          <a:stretch>
            <a:fillRect/>
          </a:stretch>
        </p:blipFill>
        <p:spPr>
          <a:xfrm rot="-1024651">
            <a:off x="3478265" y="3918266"/>
            <a:ext cx="728846" cy="471843"/>
          </a:xfrm>
          <a:prstGeom prst="rect">
            <a:avLst/>
          </a:prstGeom>
          <a:noFill/>
          <a:ln>
            <a:noFill/>
          </a:ln>
        </p:spPr>
      </p:pic>
      <p:pic>
        <p:nvPicPr>
          <p:cNvPr id="285" name="Google Shape;285;p32"/>
          <p:cNvPicPr preferRelativeResize="0"/>
          <p:nvPr/>
        </p:nvPicPr>
        <p:blipFill>
          <a:blip r:embed="rId8">
            <a:alphaModFix/>
          </a:blip>
          <a:stretch>
            <a:fillRect/>
          </a:stretch>
        </p:blipFill>
        <p:spPr>
          <a:xfrm rot="-663823">
            <a:off x="4283247" y="3340747"/>
            <a:ext cx="1234554" cy="1569633"/>
          </a:xfrm>
          <a:prstGeom prst="rect">
            <a:avLst/>
          </a:prstGeom>
          <a:noFill/>
          <a:ln>
            <a:noFill/>
          </a:ln>
        </p:spPr>
      </p:pic>
      <p:pic>
        <p:nvPicPr>
          <p:cNvPr id="286" name="Google Shape;286;p32"/>
          <p:cNvPicPr preferRelativeResize="0"/>
          <p:nvPr/>
        </p:nvPicPr>
        <p:blipFill>
          <a:blip r:embed="rId9">
            <a:alphaModFix/>
          </a:blip>
          <a:stretch>
            <a:fillRect/>
          </a:stretch>
        </p:blipFill>
        <p:spPr>
          <a:xfrm rot="-1201218">
            <a:off x="2500446" y="3821870"/>
            <a:ext cx="702406" cy="7024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JS Cont: Callback Functions and Arrays</a:t>
            </a:r>
            <a:endParaRPr/>
          </a:p>
        </p:txBody>
      </p:sp>
      <p:sp>
        <p:nvSpPr>
          <p:cNvPr id="67" name="Google Shape;6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Abby Chou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idx="1" type="body"/>
          </p:nvPr>
        </p:nvSpPr>
        <p:spPr>
          <a:xfrm>
            <a:off x="311700" y="321750"/>
            <a:ext cx="8832300" cy="317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a:t>
            </a:r>
            <a:r>
              <a:rPr lang="en" sz="2000">
                <a:solidFill>
                  <a:srgbClr val="CC333F"/>
                </a:solidFill>
                <a:latin typeface="Consolas"/>
                <a:ea typeface="Consolas"/>
                <a:cs typeface="Consolas"/>
                <a:sym typeface="Consolas"/>
              </a:rPr>
              <a:t>onst modifyArray = (arr, transformFunc)</a:t>
            </a:r>
            <a:r>
              <a:rPr lang="en" sz="2000">
                <a:solidFill>
                  <a:srgbClr val="CC333F"/>
                </a:solidFill>
                <a:latin typeface="Consolas"/>
                <a:ea typeface="Consolas"/>
                <a:cs typeface="Consolas"/>
                <a:sym typeface="Consolas"/>
              </a:rPr>
              <a:t>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292" name="Google Shape;292;p33"/>
          <p:cNvGrpSpPr/>
          <p:nvPr/>
        </p:nvGrpSpPr>
        <p:grpSpPr>
          <a:xfrm>
            <a:off x="1894625" y="1446813"/>
            <a:ext cx="5354725" cy="1381575"/>
            <a:chOff x="1951450" y="1799088"/>
            <a:chExt cx="5354725" cy="1381575"/>
          </a:xfrm>
        </p:grpSpPr>
        <p:pic>
          <p:nvPicPr>
            <p:cNvPr id="293" name="Google Shape;293;p33"/>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294" name="Google Shape;294;p33"/>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295" name="Google Shape;295;p33"/>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296" name="Google Shape;296;p33"/>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297" name="Google Shape;297;p33"/>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298" name="Google Shape;298;p33"/>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299" name="Google Shape;299;p33"/>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00" name="Google Shape;300;p33"/>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01" name="Google Shape;301;p33"/>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grpSp>
        <p:nvGrpSpPr>
          <p:cNvPr id="302" name="Google Shape;302;p33"/>
          <p:cNvGrpSpPr/>
          <p:nvPr/>
        </p:nvGrpSpPr>
        <p:grpSpPr>
          <a:xfrm>
            <a:off x="7459250" y="1908525"/>
            <a:ext cx="1233000" cy="864600"/>
            <a:chOff x="7459250" y="1908525"/>
            <a:chExt cx="1233000" cy="864600"/>
          </a:xfrm>
        </p:grpSpPr>
        <p:cxnSp>
          <p:nvCxnSpPr>
            <p:cNvPr id="303" name="Google Shape;303;p33"/>
            <p:cNvCxnSpPr>
              <a:stCxn id="304" idx="2"/>
              <a:endCxn id="305"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306" name="Google Shape;306;p33"/>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sp>
        <p:nvSpPr>
          <p:cNvPr id="304" name="Google Shape;304;p33"/>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305" name="Google Shape;305;p33"/>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a:r>
            <a:r>
              <a:rPr lang="en" sz="1600">
                <a:solidFill>
                  <a:schemeClr val="dk1"/>
                </a:solidFill>
                <a:latin typeface="Consolas"/>
                <a:ea typeface="Consolas"/>
                <a:cs typeface="Consolas"/>
                <a:sym typeface="Consolas"/>
              </a:rPr>
              <a:t>at with hat</a:t>
            </a:r>
            <a:endParaRPr sz="1600">
              <a:solidFill>
                <a:schemeClr val="dk1"/>
              </a:solidFill>
              <a:latin typeface="Consolas"/>
              <a:ea typeface="Consolas"/>
              <a:cs typeface="Consolas"/>
              <a:sym typeface="Consolas"/>
            </a:endParaRPr>
          </a:p>
        </p:txBody>
      </p:sp>
      <p:grpSp>
        <p:nvGrpSpPr>
          <p:cNvPr id="307" name="Google Shape;307;p33"/>
          <p:cNvGrpSpPr/>
          <p:nvPr/>
        </p:nvGrpSpPr>
        <p:grpSpPr>
          <a:xfrm>
            <a:off x="5772850" y="2828400"/>
            <a:ext cx="1233000" cy="864600"/>
            <a:chOff x="7459250" y="1908525"/>
            <a:chExt cx="1233000" cy="864600"/>
          </a:xfrm>
        </p:grpSpPr>
        <p:cxnSp>
          <p:nvCxnSpPr>
            <p:cNvPr id="308" name="Google Shape;308;p33"/>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309" name="Google Shape;309;p33"/>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pic>
        <p:nvPicPr>
          <p:cNvPr id="310" name="Google Shape;310;p33"/>
          <p:cNvPicPr preferRelativeResize="0"/>
          <p:nvPr/>
        </p:nvPicPr>
        <p:blipFill>
          <a:blip r:embed="rId3">
            <a:alphaModFix/>
          </a:blip>
          <a:stretch>
            <a:fillRect/>
          </a:stretch>
        </p:blipFill>
        <p:spPr>
          <a:xfrm>
            <a:off x="2216061" y="4066761"/>
            <a:ext cx="916216" cy="935625"/>
          </a:xfrm>
          <a:prstGeom prst="rect">
            <a:avLst/>
          </a:prstGeom>
          <a:noFill/>
          <a:ln>
            <a:noFill/>
          </a:ln>
        </p:spPr>
      </p:pic>
      <p:pic>
        <p:nvPicPr>
          <p:cNvPr id="311" name="Google Shape;311;p33"/>
          <p:cNvPicPr preferRelativeResize="0"/>
          <p:nvPr/>
        </p:nvPicPr>
        <p:blipFill>
          <a:blip r:embed="rId4">
            <a:alphaModFix/>
          </a:blip>
          <a:stretch>
            <a:fillRect/>
          </a:stretch>
        </p:blipFill>
        <p:spPr>
          <a:xfrm>
            <a:off x="3317844" y="4018369"/>
            <a:ext cx="1032425" cy="1032425"/>
          </a:xfrm>
          <a:prstGeom prst="rect">
            <a:avLst/>
          </a:prstGeom>
          <a:noFill/>
          <a:ln>
            <a:noFill/>
          </a:ln>
        </p:spPr>
      </p:pic>
      <p:pic>
        <p:nvPicPr>
          <p:cNvPr id="312" name="Google Shape;312;p33"/>
          <p:cNvPicPr preferRelativeResize="0"/>
          <p:nvPr/>
        </p:nvPicPr>
        <p:blipFill rotWithShape="1">
          <a:blip r:embed="rId5">
            <a:alphaModFix/>
          </a:blip>
          <a:srcRect b="0" l="0" r="11816" t="0"/>
          <a:stretch/>
        </p:blipFill>
        <p:spPr>
          <a:xfrm>
            <a:off x="4251713" y="3843775"/>
            <a:ext cx="1337900" cy="1217875"/>
          </a:xfrm>
          <a:prstGeom prst="rect">
            <a:avLst/>
          </a:prstGeom>
          <a:noFill/>
          <a:ln>
            <a:noFill/>
          </a:ln>
        </p:spPr>
      </p:pic>
      <p:pic>
        <p:nvPicPr>
          <p:cNvPr id="313" name="Google Shape;313;p33"/>
          <p:cNvPicPr preferRelativeResize="0"/>
          <p:nvPr/>
        </p:nvPicPr>
        <p:blipFill>
          <a:blip r:embed="rId6">
            <a:alphaModFix/>
          </a:blip>
          <a:stretch>
            <a:fillRect/>
          </a:stretch>
        </p:blipFill>
        <p:spPr>
          <a:xfrm>
            <a:off x="5558732" y="3761913"/>
            <a:ext cx="1447124" cy="1381575"/>
          </a:xfrm>
          <a:prstGeom prst="rect">
            <a:avLst/>
          </a:prstGeom>
          <a:noFill/>
          <a:ln>
            <a:noFill/>
          </a:ln>
        </p:spPr>
      </p:pic>
      <p:sp>
        <p:nvSpPr>
          <p:cNvPr id="314" name="Google Shape;314;p33"/>
          <p:cNvSpPr txBox="1"/>
          <p:nvPr/>
        </p:nvSpPr>
        <p:spPr>
          <a:xfrm>
            <a:off x="3010463"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15" name="Google Shape;315;p33"/>
          <p:cNvSpPr txBox="1"/>
          <p:nvPr/>
        </p:nvSpPr>
        <p:spPr>
          <a:xfrm>
            <a:off x="1894613" y="3821663"/>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16" name="Google Shape;316;p33"/>
          <p:cNvSpPr txBox="1"/>
          <p:nvPr/>
        </p:nvSpPr>
        <p:spPr>
          <a:xfrm>
            <a:off x="6709038" y="3777075"/>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17" name="Google Shape;317;p33"/>
          <p:cNvSpPr txBox="1"/>
          <p:nvPr/>
        </p:nvSpPr>
        <p:spPr>
          <a:xfrm>
            <a:off x="4245013"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18" name="Google Shape;318;p33"/>
          <p:cNvSpPr txBox="1"/>
          <p:nvPr/>
        </p:nvSpPr>
        <p:spPr>
          <a:xfrm>
            <a:off x="5393788"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pic>
        <p:nvPicPr>
          <p:cNvPr id="319" name="Google Shape;319;p33"/>
          <p:cNvPicPr preferRelativeResize="0"/>
          <p:nvPr/>
        </p:nvPicPr>
        <p:blipFill>
          <a:blip r:embed="rId7">
            <a:alphaModFix/>
          </a:blip>
          <a:stretch>
            <a:fillRect/>
          </a:stretch>
        </p:blipFill>
        <p:spPr>
          <a:xfrm rot="-778635">
            <a:off x="5451400" y="3332550"/>
            <a:ext cx="1561598" cy="1561598"/>
          </a:xfrm>
          <a:prstGeom prst="rect">
            <a:avLst/>
          </a:prstGeom>
          <a:noFill/>
          <a:ln>
            <a:noFill/>
          </a:ln>
        </p:spPr>
      </p:pic>
      <p:pic>
        <p:nvPicPr>
          <p:cNvPr id="320" name="Google Shape;320;p33"/>
          <p:cNvPicPr preferRelativeResize="0"/>
          <p:nvPr/>
        </p:nvPicPr>
        <p:blipFill>
          <a:blip r:embed="rId8">
            <a:alphaModFix/>
          </a:blip>
          <a:stretch>
            <a:fillRect/>
          </a:stretch>
        </p:blipFill>
        <p:spPr>
          <a:xfrm rot="-1024651">
            <a:off x="3478265" y="3858541"/>
            <a:ext cx="728846" cy="471843"/>
          </a:xfrm>
          <a:prstGeom prst="rect">
            <a:avLst/>
          </a:prstGeom>
          <a:noFill/>
          <a:ln>
            <a:noFill/>
          </a:ln>
        </p:spPr>
      </p:pic>
      <p:pic>
        <p:nvPicPr>
          <p:cNvPr id="321" name="Google Shape;321;p33"/>
          <p:cNvPicPr preferRelativeResize="0"/>
          <p:nvPr/>
        </p:nvPicPr>
        <p:blipFill>
          <a:blip r:embed="rId9">
            <a:alphaModFix/>
          </a:blip>
          <a:stretch>
            <a:fillRect/>
          </a:stretch>
        </p:blipFill>
        <p:spPr>
          <a:xfrm rot="-663823">
            <a:off x="4283247" y="3281022"/>
            <a:ext cx="1234554" cy="1569633"/>
          </a:xfrm>
          <a:prstGeom prst="rect">
            <a:avLst/>
          </a:prstGeom>
          <a:noFill/>
          <a:ln>
            <a:noFill/>
          </a:ln>
        </p:spPr>
      </p:pic>
      <p:pic>
        <p:nvPicPr>
          <p:cNvPr id="322" name="Google Shape;322;p33"/>
          <p:cNvPicPr preferRelativeResize="0"/>
          <p:nvPr/>
        </p:nvPicPr>
        <p:blipFill>
          <a:blip r:embed="rId7">
            <a:alphaModFix/>
          </a:blip>
          <a:stretch>
            <a:fillRect/>
          </a:stretch>
        </p:blipFill>
        <p:spPr>
          <a:xfrm rot="-1201218">
            <a:off x="2500446" y="3762145"/>
            <a:ext cx="702406" cy="7024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idx="1" type="body"/>
          </p:nvPr>
        </p:nvSpPr>
        <p:spPr>
          <a:xfrm>
            <a:off x="311700" y="321750"/>
            <a:ext cx="8832300" cy="317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const modifyArray = (arr, transformFunc) =&gt; {</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apply transformFunc to all elements of arr, return</a:t>
            </a:r>
            <a:endParaRPr sz="2000">
              <a:solidFill>
                <a:srgbClr val="CC333F"/>
              </a:solidFill>
              <a:latin typeface="Consolas"/>
              <a:ea typeface="Consolas"/>
              <a:cs typeface="Consolas"/>
              <a:sym typeface="Consolas"/>
            </a:endParaRPr>
          </a:p>
          <a:p>
            <a:pPr indent="0" lvl="0" marL="457200" rtl="0" algn="l">
              <a:lnSpc>
                <a:spcPct val="100000"/>
              </a:lnSpc>
              <a:spcBef>
                <a:spcPts val="0"/>
              </a:spcBef>
              <a:spcAft>
                <a:spcPts val="0"/>
              </a:spcAft>
              <a:buNone/>
            </a:pPr>
            <a:r>
              <a:rPr lang="en" sz="2000">
                <a:solidFill>
                  <a:srgbClr val="CC333F"/>
                </a:solidFill>
                <a:latin typeface="Consolas"/>
                <a:ea typeface="Consolas"/>
                <a:cs typeface="Consolas"/>
                <a:sym typeface="Consolas"/>
              </a:rPr>
              <a:t>// the result</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rgbClr val="CC333F"/>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rgbClr val="CC333F"/>
                </a:solidFill>
                <a:latin typeface="Consolas"/>
                <a:ea typeface="Consolas"/>
                <a:cs typeface="Consolas"/>
                <a:sym typeface="Consolas"/>
              </a:rPr>
              <a:t>modifyArray(											   , 		    );</a:t>
            </a:r>
            <a:endParaRPr sz="2000">
              <a:solidFill>
                <a:srgbClr val="CC333F"/>
              </a:solidFill>
              <a:latin typeface="Consolas"/>
              <a:ea typeface="Consolas"/>
              <a:cs typeface="Consolas"/>
              <a:sym typeface="Consolas"/>
            </a:endParaRPr>
          </a:p>
        </p:txBody>
      </p:sp>
      <p:grpSp>
        <p:nvGrpSpPr>
          <p:cNvPr id="328" name="Google Shape;328;p34"/>
          <p:cNvGrpSpPr/>
          <p:nvPr/>
        </p:nvGrpSpPr>
        <p:grpSpPr>
          <a:xfrm>
            <a:off x="1894625" y="1446813"/>
            <a:ext cx="5354725" cy="1381575"/>
            <a:chOff x="1951450" y="1799088"/>
            <a:chExt cx="5354725" cy="1381575"/>
          </a:xfrm>
        </p:grpSpPr>
        <p:pic>
          <p:nvPicPr>
            <p:cNvPr id="329" name="Google Shape;329;p34"/>
            <p:cNvPicPr preferRelativeResize="0"/>
            <p:nvPr/>
          </p:nvPicPr>
          <p:blipFill>
            <a:blip r:embed="rId3">
              <a:alphaModFix/>
            </a:blip>
            <a:stretch>
              <a:fillRect/>
            </a:stretch>
          </p:blipFill>
          <p:spPr>
            <a:xfrm>
              <a:off x="2272899" y="2103936"/>
              <a:ext cx="916216" cy="935625"/>
            </a:xfrm>
            <a:prstGeom prst="rect">
              <a:avLst/>
            </a:prstGeom>
            <a:noFill/>
            <a:ln>
              <a:noFill/>
            </a:ln>
          </p:spPr>
        </p:pic>
        <p:pic>
          <p:nvPicPr>
            <p:cNvPr id="330" name="Google Shape;330;p34"/>
            <p:cNvPicPr preferRelativeResize="0"/>
            <p:nvPr/>
          </p:nvPicPr>
          <p:blipFill>
            <a:blip r:embed="rId4">
              <a:alphaModFix/>
            </a:blip>
            <a:stretch>
              <a:fillRect/>
            </a:stretch>
          </p:blipFill>
          <p:spPr>
            <a:xfrm>
              <a:off x="3374682" y="2055544"/>
              <a:ext cx="1032425" cy="1032425"/>
            </a:xfrm>
            <a:prstGeom prst="rect">
              <a:avLst/>
            </a:prstGeom>
            <a:noFill/>
            <a:ln>
              <a:noFill/>
            </a:ln>
          </p:spPr>
        </p:pic>
        <p:pic>
          <p:nvPicPr>
            <p:cNvPr id="331" name="Google Shape;331;p34"/>
            <p:cNvPicPr preferRelativeResize="0"/>
            <p:nvPr/>
          </p:nvPicPr>
          <p:blipFill rotWithShape="1">
            <a:blip r:embed="rId5">
              <a:alphaModFix/>
            </a:blip>
            <a:srcRect b="0" l="0" r="11816" t="0"/>
            <a:stretch/>
          </p:blipFill>
          <p:spPr>
            <a:xfrm>
              <a:off x="4308550" y="1880950"/>
              <a:ext cx="1337900" cy="1217875"/>
            </a:xfrm>
            <a:prstGeom prst="rect">
              <a:avLst/>
            </a:prstGeom>
            <a:noFill/>
            <a:ln>
              <a:noFill/>
            </a:ln>
          </p:spPr>
        </p:pic>
        <p:pic>
          <p:nvPicPr>
            <p:cNvPr id="332" name="Google Shape;332;p34"/>
            <p:cNvPicPr preferRelativeResize="0"/>
            <p:nvPr/>
          </p:nvPicPr>
          <p:blipFill>
            <a:blip r:embed="rId6">
              <a:alphaModFix/>
            </a:blip>
            <a:stretch>
              <a:fillRect/>
            </a:stretch>
          </p:blipFill>
          <p:spPr>
            <a:xfrm>
              <a:off x="5615570" y="1799088"/>
              <a:ext cx="1447124" cy="1381575"/>
            </a:xfrm>
            <a:prstGeom prst="rect">
              <a:avLst/>
            </a:prstGeom>
            <a:noFill/>
            <a:ln>
              <a:noFill/>
            </a:ln>
          </p:spPr>
        </p:pic>
        <p:sp>
          <p:nvSpPr>
            <p:cNvPr id="333" name="Google Shape;333;p34"/>
            <p:cNvSpPr txBox="1"/>
            <p:nvPr/>
          </p:nvSpPr>
          <p:spPr>
            <a:xfrm>
              <a:off x="306730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34" name="Google Shape;334;p34"/>
            <p:cNvSpPr txBox="1"/>
            <p:nvPr/>
          </p:nvSpPr>
          <p:spPr>
            <a:xfrm>
              <a:off x="1951450" y="1858838"/>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35" name="Google Shape;335;p34"/>
            <p:cNvSpPr txBox="1"/>
            <p:nvPr/>
          </p:nvSpPr>
          <p:spPr>
            <a:xfrm>
              <a:off x="6765875" y="1814250"/>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36" name="Google Shape;336;p34"/>
            <p:cNvSpPr txBox="1"/>
            <p:nvPr/>
          </p:nvSpPr>
          <p:spPr>
            <a:xfrm>
              <a:off x="4301850"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37" name="Google Shape;337;p34"/>
            <p:cNvSpPr txBox="1"/>
            <p:nvPr/>
          </p:nvSpPr>
          <p:spPr>
            <a:xfrm>
              <a:off x="5450625" y="2474450"/>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grpSp>
      <p:grpSp>
        <p:nvGrpSpPr>
          <p:cNvPr id="338" name="Google Shape;338;p34"/>
          <p:cNvGrpSpPr/>
          <p:nvPr/>
        </p:nvGrpSpPr>
        <p:grpSpPr>
          <a:xfrm>
            <a:off x="7459250" y="1908525"/>
            <a:ext cx="1233000" cy="864600"/>
            <a:chOff x="7459250" y="1908525"/>
            <a:chExt cx="1233000" cy="864600"/>
          </a:xfrm>
        </p:grpSpPr>
        <p:cxnSp>
          <p:nvCxnSpPr>
            <p:cNvPr id="339" name="Google Shape;339;p34"/>
            <p:cNvCxnSpPr>
              <a:stCxn id="340" idx="2"/>
              <a:endCxn id="341" idx="0"/>
            </p:cNvCxnSpPr>
            <p:nvPr/>
          </p:nvCxnSpPr>
          <p:spPr>
            <a:xfrm>
              <a:off x="8075750" y="1908525"/>
              <a:ext cx="0" cy="864600"/>
            </a:xfrm>
            <a:prstGeom prst="straightConnector1">
              <a:avLst/>
            </a:prstGeom>
            <a:noFill/>
            <a:ln cap="flat" cmpd="sng" w="19050">
              <a:solidFill>
                <a:schemeClr val="dk1"/>
              </a:solidFill>
              <a:prstDash val="solid"/>
              <a:round/>
              <a:headEnd len="med" w="med" type="none"/>
              <a:tailEnd len="med" w="med" type="triangle"/>
            </a:ln>
          </p:spPr>
        </p:cxnSp>
        <p:sp>
          <p:nvSpPr>
            <p:cNvPr id="342" name="Google Shape;342;p34"/>
            <p:cNvSpPr/>
            <p:nvPr/>
          </p:nvSpPr>
          <p:spPr>
            <a:xfrm>
              <a:off x="7459250" y="2109975"/>
              <a:ext cx="1233000" cy="4617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hattify</a:t>
              </a:r>
              <a:endParaRPr>
                <a:latin typeface="Consolas"/>
                <a:ea typeface="Consolas"/>
                <a:cs typeface="Consolas"/>
                <a:sym typeface="Consolas"/>
              </a:endParaRPr>
            </a:p>
          </p:txBody>
        </p:sp>
      </p:grpSp>
      <p:sp>
        <p:nvSpPr>
          <p:cNvPr id="340" name="Google Shape;340;p34"/>
          <p:cNvSpPr txBox="1"/>
          <p:nvPr/>
        </p:nvSpPr>
        <p:spPr>
          <a:xfrm>
            <a:off x="7746950" y="1446825"/>
            <a:ext cx="65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cat</a:t>
            </a:r>
            <a:endParaRPr sz="1800">
              <a:solidFill>
                <a:schemeClr val="dk1"/>
              </a:solidFill>
              <a:latin typeface="Consolas"/>
              <a:ea typeface="Consolas"/>
              <a:cs typeface="Consolas"/>
              <a:sym typeface="Consolas"/>
            </a:endParaRPr>
          </a:p>
        </p:txBody>
      </p:sp>
      <p:sp>
        <p:nvSpPr>
          <p:cNvPr id="341" name="Google Shape;341;p34"/>
          <p:cNvSpPr txBox="1"/>
          <p:nvPr/>
        </p:nvSpPr>
        <p:spPr>
          <a:xfrm>
            <a:off x="7459250" y="2773125"/>
            <a:ext cx="123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cat with hat</a:t>
            </a:r>
            <a:endParaRPr sz="1600">
              <a:solidFill>
                <a:schemeClr val="dk1"/>
              </a:solidFill>
              <a:latin typeface="Consolas"/>
              <a:ea typeface="Consolas"/>
              <a:cs typeface="Consolas"/>
              <a:sym typeface="Consolas"/>
            </a:endParaRPr>
          </a:p>
        </p:txBody>
      </p:sp>
      <p:pic>
        <p:nvPicPr>
          <p:cNvPr id="343" name="Google Shape;343;p34"/>
          <p:cNvPicPr preferRelativeResize="0"/>
          <p:nvPr/>
        </p:nvPicPr>
        <p:blipFill>
          <a:blip r:embed="rId3">
            <a:alphaModFix/>
          </a:blip>
          <a:stretch>
            <a:fillRect/>
          </a:stretch>
        </p:blipFill>
        <p:spPr>
          <a:xfrm>
            <a:off x="2216061" y="4066761"/>
            <a:ext cx="916216" cy="935625"/>
          </a:xfrm>
          <a:prstGeom prst="rect">
            <a:avLst/>
          </a:prstGeom>
          <a:noFill/>
          <a:ln>
            <a:noFill/>
          </a:ln>
        </p:spPr>
      </p:pic>
      <p:pic>
        <p:nvPicPr>
          <p:cNvPr id="344" name="Google Shape;344;p34"/>
          <p:cNvPicPr preferRelativeResize="0"/>
          <p:nvPr/>
        </p:nvPicPr>
        <p:blipFill>
          <a:blip r:embed="rId4">
            <a:alphaModFix/>
          </a:blip>
          <a:stretch>
            <a:fillRect/>
          </a:stretch>
        </p:blipFill>
        <p:spPr>
          <a:xfrm>
            <a:off x="3317844" y="4018369"/>
            <a:ext cx="1032425" cy="1032425"/>
          </a:xfrm>
          <a:prstGeom prst="rect">
            <a:avLst/>
          </a:prstGeom>
          <a:noFill/>
          <a:ln>
            <a:noFill/>
          </a:ln>
        </p:spPr>
      </p:pic>
      <p:pic>
        <p:nvPicPr>
          <p:cNvPr id="345" name="Google Shape;345;p34"/>
          <p:cNvPicPr preferRelativeResize="0"/>
          <p:nvPr/>
        </p:nvPicPr>
        <p:blipFill rotWithShape="1">
          <a:blip r:embed="rId5">
            <a:alphaModFix/>
          </a:blip>
          <a:srcRect b="0" l="0" r="11816" t="0"/>
          <a:stretch/>
        </p:blipFill>
        <p:spPr>
          <a:xfrm>
            <a:off x="4251713" y="3843775"/>
            <a:ext cx="1337900" cy="1217875"/>
          </a:xfrm>
          <a:prstGeom prst="rect">
            <a:avLst/>
          </a:prstGeom>
          <a:noFill/>
          <a:ln>
            <a:noFill/>
          </a:ln>
        </p:spPr>
      </p:pic>
      <p:pic>
        <p:nvPicPr>
          <p:cNvPr id="346" name="Google Shape;346;p34"/>
          <p:cNvPicPr preferRelativeResize="0"/>
          <p:nvPr/>
        </p:nvPicPr>
        <p:blipFill>
          <a:blip r:embed="rId6">
            <a:alphaModFix/>
          </a:blip>
          <a:stretch>
            <a:fillRect/>
          </a:stretch>
        </p:blipFill>
        <p:spPr>
          <a:xfrm>
            <a:off x="5558732" y="3761913"/>
            <a:ext cx="1447124" cy="1381575"/>
          </a:xfrm>
          <a:prstGeom prst="rect">
            <a:avLst/>
          </a:prstGeom>
          <a:noFill/>
          <a:ln>
            <a:noFill/>
          </a:ln>
        </p:spPr>
      </p:pic>
      <p:sp>
        <p:nvSpPr>
          <p:cNvPr id="347" name="Google Shape;347;p34"/>
          <p:cNvSpPr txBox="1"/>
          <p:nvPr/>
        </p:nvSpPr>
        <p:spPr>
          <a:xfrm>
            <a:off x="3010463"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48" name="Google Shape;348;p34"/>
          <p:cNvSpPr txBox="1"/>
          <p:nvPr/>
        </p:nvSpPr>
        <p:spPr>
          <a:xfrm>
            <a:off x="1894613" y="3821663"/>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49" name="Google Shape;349;p34"/>
          <p:cNvSpPr txBox="1"/>
          <p:nvPr/>
        </p:nvSpPr>
        <p:spPr>
          <a:xfrm>
            <a:off x="6709038" y="3777075"/>
            <a:ext cx="54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CC333F"/>
                </a:solidFill>
                <a:latin typeface="Consolas"/>
                <a:ea typeface="Consolas"/>
                <a:cs typeface="Consolas"/>
                <a:sym typeface="Consolas"/>
              </a:rPr>
              <a:t>]</a:t>
            </a:r>
            <a:endParaRPr sz="7000">
              <a:solidFill>
                <a:srgbClr val="CC333F"/>
              </a:solidFill>
              <a:latin typeface="Consolas"/>
              <a:ea typeface="Consolas"/>
              <a:cs typeface="Consolas"/>
              <a:sym typeface="Consolas"/>
            </a:endParaRPr>
          </a:p>
        </p:txBody>
      </p:sp>
      <p:sp>
        <p:nvSpPr>
          <p:cNvPr id="350" name="Google Shape;350;p34"/>
          <p:cNvSpPr txBox="1"/>
          <p:nvPr/>
        </p:nvSpPr>
        <p:spPr>
          <a:xfrm>
            <a:off x="4245013"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333F"/>
                </a:solidFill>
                <a:latin typeface="Consolas"/>
                <a:ea typeface="Consolas"/>
                <a:cs typeface="Consolas"/>
                <a:sym typeface="Consolas"/>
              </a:rPr>
              <a:t>,</a:t>
            </a:r>
            <a:endParaRPr sz="3000">
              <a:solidFill>
                <a:srgbClr val="CC333F"/>
              </a:solidFill>
              <a:latin typeface="Consolas"/>
              <a:ea typeface="Consolas"/>
              <a:cs typeface="Consolas"/>
              <a:sym typeface="Consolas"/>
            </a:endParaRPr>
          </a:p>
        </p:txBody>
      </p:sp>
      <p:sp>
        <p:nvSpPr>
          <p:cNvPr id="351" name="Google Shape;351;p34"/>
          <p:cNvSpPr txBox="1"/>
          <p:nvPr/>
        </p:nvSpPr>
        <p:spPr>
          <a:xfrm>
            <a:off x="5393788" y="4437275"/>
            <a:ext cx="54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CC333F"/>
                </a:solidFill>
                <a:latin typeface="Consolas"/>
                <a:ea typeface="Consolas"/>
                <a:cs typeface="Consolas"/>
                <a:sym typeface="Consolas"/>
              </a:rPr>
              <a:t>,</a:t>
            </a:r>
            <a:endParaRPr b="1" sz="3000">
              <a:solidFill>
                <a:srgbClr val="CC333F"/>
              </a:solidFill>
              <a:latin typeface="Consolas"/>
              <a:ea typeface="Consolas"/>
              <a:cs typeface="Consolas"/>
              <a:sym typeface="Consolas"/>
            </a:endParaRPr>
          </a:p>
        </p:txBody>
      </p:sp>
      <p:pic>
        <p:nvPicPr>
          <p:cNvPr id="352" name="Google Shape;352;p34"/>
          <p:cNvPicPr preferRelativeResize="0"/>
          <p:nvPr/>
        </p:nvPicPr>
        <p:blipFill>
          <a:blip r:embed="rId7">
            <a:alphaModFix/>
          </a:blip>
          <a:stretch>
            <a:fillRect/>
          </a:stretch>
        </p:blipFill>
        <p:spPr>
          <a:xfrm rot="-778635">
            <a:off x="5451400" y="3332550"/>
            <a:ext cx="1561598" cy="1561598"/>
          </a:xfrm>
          <a:prstGeom prst="rect">
            <a:avLst/>
          </a:prstGeom>
          <a:noFill/>
          <a:ln>
            <a:noFill/>
          </a:ln>
        </p:spPr>
      </p:pic>
      <p:pic>
        <p:nvPicPr>
          <p:cNvPr id="353" name="Google Shape;353;p34"/>
          <p:cNvPicPr preferRelativeResize="0"/>
          <p:nvPr/>
        </p:nvPicPr>
        <p:blipFill>
          <a:blip r:embed="rId8">
            <a:alphaModFix/>
          </a:blip>
          <a:stretch>
            <a:fillRect/>
          </a:stretch>
        </p:blipFill>
        <p:spPr>
          <a:xfrm rot="-1024651">
            <a:off x="3478265" y="3858541"/>
            <a:ext cx="728846" cy="471843"/>
          </a:xfrm>
          <a:prstGeom prst="rect">
            <a:avLst/>
          </a:prstGeom>
          <a:noFill/>
          <a:ln>
            <a:noFill/>
          </a:ln>
        </p:spPr>
      </p:pic>
      <p:pic>
        <p:nvPicPr>
          <p:cNvPr id="354" name="Google Shape;354;p34"/>
          <p:cNvPicPr preferRelativeResize="0"/>
          <p:nvPr/>
        </p:nvPicPr>
        <p:blipFill>
          <a:blip r:embed="rId9">
            <a:alphaModFix/>
          </a:blip>
          <a:stretch>
            <a:fillRect/>
          </a:stretch>
        </p:blipFill>
        <p:spPr>
          <a:xfrm rot="-663823">
            <a:off x="4283247" y="3281022"/>
            <a:ext cx="1234554" cy="1569633"/>
          </a:xfrm>
          <a:prstGeom prst="rect">
            <a:avLst/>
          </a:prstGeom>
          <a:noFill/>
          <a:ln>
            <a:noFill/>
          </a:ln>
        </p:spPr>
      </p:pic>
      <p:pic>
        <p:nvPicPr>
          <p:cNvPr id="355" name="Google Shape;355;p34"/>
          <p:cNvPicPr preferRelativeResize="0"/>
          <p:nvPr/>
        </p:nvPicPr>
        <p:blipFill>
          <a:blip r:embed="rId7">
            <a:alphaModFix/>
          </a:blip>
          <a:stretch>
            <a:fillRect/>
          </a:stretch>
        </p:blipFill>
        <p:spPr>
          <a:xfrm rot="-1201218">
            <a:off x="2500446" y="3762145"/>
            <a:ext cx="702406" cy="7024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generalize :D</a:t>
            </a:r>
            <a:endParaRPr/>
          </a:p>
        </p:txBody>
      </p:sp>
      <p:sp>
        <p:nvSpPr>
          <p:cNvPr id="361" name="Google Shape;361;p35"/>
          <p:cNvSpPr txBox="1"/>
          <p:nvPr>
            <p:ph idx="1" type="body"/>
          </p:nvPr>
        </p:nvSpPr>
        <p:spPr>
          <a:xfrm>
            <a:off x="311700" y="1152475"/>
            <a:ext cx="8520600" cy="37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1:</a:t>
            </a:r>
            <a:r>
              <a:rPr lang="en"/>
              <a:t> Write a general modifyArray function that takes in 2 inputs: an array and a callback function, and returns a new array, the result of applying the callback function to each element of the original.</a:t>
            </a:r>
            <a:endParaRPr/>
          </a:p>
          <a:p>
            <a:pPr indent="0" lvl="0" marL="0" rtl="0" algn="l">
              <a:spcBef>
                <a:spcPts val="1600"/>
              </a:spcBef>
              <a:spcAft>
                <a:spcPts val="0"/>
              </a:spcAft>
              <a:buNone/>
            </a:pPr>
            <a:r>
              <a:rPr b="1" lang="en"/>
              <a:t>Step 2:</a:t>
            </a:r>
            <a:r>
              <a:rPr lang="en"/>
              <a:t> Use your modifyArray function to do the following:</a:t>
            </a:r>
            <a:endParaRPr/>
          </a:p>
          <a:p>
            <a:pPr indent="-342900" lvl="0" marL="457200" rtl="0" algn="l">
              <a:spcBef>
                <a:spcPts val="1600"/>
              </a:spcBef>
              <a:spcAft>
                <a:spcPts val="0"/>
              </a:spcAft>
              <a:buSzPts val="1800"/>
              <a:buChar char="●"/>
            </a:pPr>
            <a:r>
              <a:rPr lang="en"/>
              <a:t>Convert an array of Celsius temps to Fahrenheit (what we just did)</a:t>
            </a:r>
            <a:endParaRPr/>
          </a:p>
          <a:p>
            <a:pPr indent="-342900" lvl="0" marL="457200" rtl="0" algn="l">
              <a:spcBef>
                <a:spcPts val="0"/>
              </a:spcBef>
              <a:spcAft>
                <a:spcPts val="0"/>
              </a:spcAft>
              <a:buSzPts val="1800"/>
              <a:buChar char="●"/>
            </a:pPr>
            <a:r>
              <a:rPr lang="en"/>
              <a:t>Convert an array of Fahrenheit temps to Celsius</a:t>
            </a:r>
            <a:endParaRPr/>
          </a:p>
          <a:p>
            <a:pPr indent="-317500" lvl="1" marL="914400" rtl="0" algn="l">
              <a:spcBef>
                <a:spcPts val="0"/>
              </a:spcBef>
              <a:spcAft>
                <a:spcPts val="0"/>
              </a:spcAft>
              <a:buSzPts val="1400"/>
              <a:buChar char="○"/>
            </a:pPr>
            <a:r>
              <a:rPr lang="en"/>
              <a:t>tempC = (tempF - 32) * 5/9</a:t>
            </a:r>
            <a:endParaRPr/>
          </a:p>
          <a:p>
            <a:pPr indent="-342900" lvl="0" marL="457200" rtl="0" algn="l">
              <a:spcBef>
                <a:spcPts val="0"/>
              </a:spcBef>
              <a:spcAft>
                <a:spcPts val="0"/>
              </a:spcAft>
              <a:buSzPts val="1800"/>
              <a:buChar char="●"/>
            </a:pPr>
            <a:r>
              <a:rPr lang="en"/>
              <a:t>Convert an array of Celsius temps to Kelvin</a:t>
            </a:r>
            <a:endParaRPr/>
          </a:p>
          <a:p>
            <a:pPr indent="-317500" lvl="1" marL="914400" rtl="0" algn="l">
              <a:spcBef>
                <a:spcPts val="0"/>
              </a:spcBef>
              <a:spcAft>
                <a:spcPts val="0"/>
              </a:spcAft>
              <a:buSzPts val="1400"/>
              <a:buChar char="○"/>
            </a:pPr>
            <a:r>
              <a:rPr lang="en"/>
              <a:t>tempK = tempC + 273.15</a:t>
            </a:r>
            <a:endParaRPr/>
          </a:p>
        </p:txBody>
      </p:sp>
      <p:pic>
        <p:nvPicPr>
          <p:cNvPr id="362" name="Google Shape;362;p35"/>
          <p:cNvPicPr preferRelativeResize="0"/>
          <p:nvPr/>
        </p:nvPicPr>
        <p:blipFill>
          <a:blip r:embed="rId3">
            <a:alphaModFix/>
          </a:blip>
          <a:stretch>
            <a:fillRect/>
          </a:stretch>
        </p:blipFill>
        <p:spPr>
          <a:xfrm>
            <a:off x="5864825" y="3821225"/>
            <a:ext cx="3279175" cy="1322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pic>
        <p:nvPicPr>
          <p:cNvPr id="368" name="Google Shape;368;p36"/>
          <p:cNvPicPr preferRelativeResize="0"/>
          <p:nvPr/>
        </p:nvPicPr>
        <p:blipFill>
          <a:blip r:embed="rId3">
            <a:alphaModFix/>
          </a:blip>
          <a:stretch>
            <a:fillRect/>
          </a:stretch>
        </p:blipFill>
        <p:spPr>
          <a:xfrm>
            <a:off x="311700" y="1192013"/>
            <a:ext cx="3519730" cy="1419275"/>
          </a:xfrm>
          <a:prstGeom prst="rect">
            <a:avLst/>
          </a:prstGeom>
          <a:noFill/>
          <a:ln cap="flat" cmpd="sng" w="19050">
            <a:solidFill>
              <a:schemeClr val="dk2"/>
            </a:solidFill>
            <a:prstDash val="solid"/>
            <a:round/>
            <a:headEnd len="sm" w="sm" type="none"/>
            <a:tailEnd len="sm" w="sm" type="none"/>
          </a:ln>
        </p:spPr>
      </p:pic>
      <p:sp>
        <p:nvSpPr>
          <p:cNvPr id="369" name="Google Shape;369;p36"/>
          <p:cNvSpPr/>
          <p:nvPr/>
        </p:nvSpPr>
        <p:spPr>
          <a:xfrm>
            <a:off x="3969500" y="1702000"/>
            <a:ext cx="822000" cy="399300"/>
          </a:xfrm>
          <a:prstGeom prst="rightArrow">
            <a:avLst>
              <a:gd fmla="val 50000" name="adj1"/>
              <a:gd fmla="val 50000" name="adj2"/>
            </a:avLst>
          </a:prstGeom>
          <a:solidFill>
            <a:srgbClr val="396DFF"/>
          </a:solidFill>
          <a:ln cap="flat" cmpd="sng" w="952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70" name="Google Shape;370;p36"/>
          <p:cNvPicPr preferRelativeResize="0"/>
          <p:nvPr/>
        </p:nvPicPr>
        <p:blipFill rotWithShape="1">
          <a:blip r:embed="rId4">
            <a:alphaModFix/>
          </a:blip>
          <a:srcRect b="42840" l="0" r="0" t="0"/>
          <a:stretch/>
        </p:blipFill>
        <p:spPr>
          <a:xfrm>
            <a:off x="5014050" y="1192030"/>
            <a:ext cx="3936125" cy="1273150"/>
          </a:xfrm>
          <a:prstGeom prst="rect">
            <a:avLst/>
          </a:prstGeom>
          <a:noFill/>
          <a:ln cap="flat" cmpd="sng" w="19050">
            <a:solidFill>
              <a:schemeClr val="dk2"/>
            </a:solidFill>
            <a:prstDash val="solid"/>
            <a:round/>
            <a:headEnd len="sm" w="sm" type="none"/>
            <a:tailEnd len="sm" w="sm" type="none"/>
          </a:ln>
        </p:spPr>
      </p:pic>
      <p:sp>
        <p:nvSpPr>
          <p:cNvPr id="371" name="Google Shape;371;p36"/>
          <p:cNvSpPr/>
          <p:nvPr/>
        </p:nvSpPr>
        <p:spPr>
          <a:xfrm>
            <a:off x="7357825" y="1192025"/>
            <a:ext cx="1204800" cy="182400"/>
          </a:xfrm>
          <a:prstGeom prst="roundRect">
            <a:avLst>
              <a:gd fmla="val 16667" name="adj"/>
            </a:avLst>
          </a:prstGeom>
          <a:noFill/>
          <a:ln cap="flat" cmpd="sng" w="38100">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2" name="Google Shape;372;p36"/>
          <p:cNvSpPr/>
          <p:nvPr/>
        </p:nvSpPr>
        <p:spPr>
          <a:xfrm>
            <a:off x="6906775" y="1750100"/>
            <a:ext cx="1844100" cy="182400"/>
          </a:xfrm>
          <a:prstGeom prst="roundRect">
            <a:avLst>
              <a:gd fmla="val 16667" name="adj"/>
            </a:avLst>
          </a:prstGeom>
          <a:noFill/>
          <a:ln cap="flat" cmpd="sng" w="38100">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pic>
        <p:nvPicPr>
          <p:cNvPr id="378" name="Google Shape;378;p37"/>
          <p:cNvPicPr preferRelativeResize="0"/>
          <p:nvPr/>
        </p:nvPicPr>
        <p:blipFill>
          <a:blip r:embed="rId3">
            <a:alphaModFix/>
          </a:blip>
          <a:stretch>
            <a:fillRect/>
          </a:stretch>
        </p:blipFill>
        <p:spPr>
          <a:xfrm>
            <a:off x="311700" y="1192013"/>
            <a:ext cx="3519730" cy="1419275"/>
          </a:xfrm>
          <a:prstGeom prst="rect">
            <a:avLst/>
          </a:prstGeom>
          <a:noFill/>
          <a:ln cap="flat" cmpd="sng" w="19050">
            <a:solidFill>
              <a:schemeClr val="dk2"/>
            </a:solidFill>
            <a:prstDash val="solid"/>
            <a:round/>
            <a:headEnd len="sm" w="sm" type="none"/>
            <a:tailEnd len="sm" w="sm" type="none"/>
          </a:ln>
        </p:spPr>
      </p:pic>
      <p:sp>
        <p:nvSpPr>
          <p:cNvPr id="379" name="Google Shape;379;p37"/>
          <p:cNvSpPr/>
          <p:nvPr/>
        </p:nvSpPr>
        <p:spPr>
          <a:xfrm>
            <a:off x="3969500" y="1702000"/>
            <a:ext cx="822000" cy="399300"/>
          </a:xfrm>
          <a:prstGeom prst="rightArrow">
            <a:avLst>
              <a:gd fmla="val 50000" name="adj1"/>
              <a:gd fmla="val 50000" name="adj2"/>
            </a:avLst>
          </a:prstGeom>
          <a:solidFill>
            <a:srgbClr val="396DFF"/>
          </a:solidFill>
          <a:ln cap="flat" cmpd="sng" w="9525">
            <a:solidFill>
              <a:srgbClr val="396D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80" name="Google Shape;380;p37"/>
          <p:cNvPicPr preferRelativeResize="0"/>
          <p:nvPr/>
        </p:nvPicPr>
        <p:blipFill>
          <a:blip r:embed="rId4">
            <a:alphaModFix/>
          </a:blip>
          <a:stretch>
            <a:fillRect/>
          </a:stretch>
        </p:blipFill>
        <p:spPr>
          <a:xfrm>
            <a:off x="5014050" y="1192037"/>
            <a:ext cx="3936113" cy="222741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 Note: Shortened Function Notation</a:t>
            </a:r>
            <a:endParaRPr/>
          </a:p>
        </p:txBody>
      </p:sp>
      <p:pic>
        <p:nvPicPr>
          <p:cNvPr id="386" name="Google Shape;386;p38"/>
          <p:cNvPicPr preferRelativeResize="0"/>
          <p:nvPr/>
        </p:nvPicPr>
        <p:blipFill>
          <a:blip r:embed="rId3">
            <a:alphaModFix/>
          </a:blip>
          <a:stretch>
            <a:fillRect/>
          </a:stretch>
        </p:blipFill>
        <p:spPr>
          <a:xfrm>
            <a:off x="382725" y="1959995"/>
            <a:ext cx="4856850" cy="930292"/>
          </a:xfrm>
          <a:prstGeom prst="rect">
            <a:avLst/>
          </a:prstGeom>
          <a:noFill/>
          <a:ln>
            <a:noFill/>
          </a:ln>
        </p:spPr>
      </p:pic>
      <p:sp>
        <p:nvSpPr>
          <p:cNvPr id="387" name="Google Shape;387;p38"/>
          <p:cNvSpPr/>
          <p:nvPr/>
        </p:nvSpPr>
        <p:spPr>
          <a:xfrm>
            <a:off x="382725" y="1959996"/>
            <a:ext cx="3240000" cy="269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8" name="Google Shape;388;p38"/>
          <p:cNvSpPr/>
          <p:nvPr/>
        </p:nvSpPr>
        <p:spPr>
          <a:xfrm>
            <a:off x="580575" y="2544388"/>
            <a:ext cx="4659000" cy="345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89" name="Google Shape;389;p38"/>
          <p:cNvPicPr preferRelativeResize="0"/>
          <p:nvPr/>
        </p:nvPicPr>
        <p:blipFill>
          <a:blip r:embed="rId4">
            <a:alphaModFix/>
          </a:blip>
          <a:stretch>
            <a:fillRect/>
          </a:stretch>
        </p:blipFill>
        <p:spPr>
          <a:xfrm>
            <a:off x="382725" y="1290312"/>
            <a:ext cx="6983850" cy="387992"/>
          </a:xfrm>
          <a:prstGeom prst="rect">
            <a:avLst/>
          </a:prstGeom>
          <a:noFill/>
          <a:ln>
            <a:noFill/>
          </a:ln>
        </p:spPr>
      </p:pic>
      <p:sp>
        <p:nvSpPr>
          <p:cNvPr id="390" name="Google Shape;390;p38"/>
          <p:cNvSpPr/>
          <p:nvPr/>
        </p:nvSpPr>
        <p:spPr>
          <a:xfrm>
            <a:off x="382725" y="1290363"/>
            <a:ext cx="3299700" cy="387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1" name="Google Shape;391;p38"/>
          <p:cNvSpPr/>
          <p:nvPr/>
        </p:nvSpPr>
        <p:spPr>
          <a:xfrm>
            <a:off x="7139975" y="1290363"/>
            <a:ext cx="226500" cy="387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2" name="Google Shape;392;p38"/>
          <p:cNvSpPr txBox="1"/>
          <p:nvPr/>
        </p:nvSpPr>
        <p:spPr>
          <a:xfrm>
            <a:off x="5822775" y="1899638"/>
            <a:ext cx="29385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This is just a shortened way of writing this!</a:t>
            </a:r>
            <a:endParaRPr sz="1800">
              <a:solidFill>
                <a:srgbClr val="0A369D"/>
              </a:solidFill>
              <a:latin typeface="Open Sans"/>
              <a:ea typeface="Open Sans"/>
              <a:cs typeface="Open Sans"/>
              <a:sym typeface="Open Sans"/>
            </a:endParaRPr>
          </a:p>
        </p:txBody>
      </p:sp>
      <p:cxnSp>
        <p:nvCxnSpPr>
          <p:cNvPr id="393" name="Google Shape;393;p38"/>
          <p:cNvCxnSpPr/>
          <p:nvPr/>
        </p:nvCxnSpPr>
        <p:spPr>
          <a:xfrm rot="10800000">
            <a:off x="6156450" y="1731013"/>
            <a:ext cx="0" cy="276300"/>
          </a:xfrm>
          <a:prstGeom prst="straightConnector1">
            <a:avLst/>
          </a:prstGeom>
          <a:noFill/>
          <a:ln cap="flat" cmpd="sng" w="19050">
            <a:solidFill>
              <a:srgbClr val="0A369D"/>
            </a:solidFill>
            <a:prstDash val="solid"/>
            <a:round/>
            <a:headEnd len="med" w="med" type="none"/>
            <a:tailEnd len="med" w="med" type="triangle"/>
          </a:ln>
        </p:spPr>
      </p:cxnSp>
      <p:cxnSp>
        <p:nvCxnSpPr>
          <p:cNvPr id="394" name="Google Shape;394;p38"/>
          <p:cNvCxnSpPr>
            <a:endCxn id="388" idx="3"/>
          </p:cNvCxnSpPr>
          <p:nvPr/>
        </p:nvCxnSpPr>
        <p:spPr>
          <a:xfrm flipH="1">
            <a:off x="5239575" y="2525038"/>
            <a:ext cx="2424300" cy="192300"/>
          </a:xfrm>
          <a:prstGeom prst="bentConnector3">
            <a:avLst>
              <a:gd fmla="val 2" name="adj1"/>
            </a:avLst>
          </a:prstGeom>
          <a:noFill/>
          <a:ln cap="flat" cmpd="sng" w="19050">
            <a:solidFill>
              <a:srgbClr val="0A369D"/>
            </a:solidFill>
            <a:prstDash val="solid"/>
            <a:round/>
            <a:headEnd len="med" w="med" type="none"/>
            <a:tailEnd len="med" w="med" type="triangle"/>
          </a:ln>
        </p:spPr>
      </p:cxnSp>
      <p:sp>
        <p:nvSpPr>
          <p:cNvPr id="395" name="Google Shape;395;p38"/>
          <p:cNvSpPr txBox="1"/>
          <p:nvPr>
            <p:ph idx="1" type="body"/>
          </p:nvPr>
        </p:nvSpPr>
        <p:spPr>
          <a:xfrm>
            <a:off x="382725" y="3162875"/>
            <a:ext cx="8520600" cy="17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A369D"/>
                </a:solidFill>
                <a:latin typeface="Avenir"/>
                <a:ea typeface="Avenir"/>
                <a:cs typeface="Avenir"/>
                <a:sym typeface="Avenir"/>
              </a:rPr>
              <a:t>2 ways of writing functions:</a:t>
            </a:r>
            <a:endParaRPr sz="2000">
              <a:solidFill>
                <a:srgbClr val="0A369D"/>
              </a:solidFill>
              <a:latin typeface="Avenir"/>
              <a:ea typeface="Avenir"/>
              <a:cs typeface="Avenir"/>
              <a:sym typeface="Avenir"/>
            </a:endParaRPr>
          </a:p>
          <a:p>
            <a:pPr indent="0" lvl="0" marL="0" rtl="0" algn="l">
              <a:spcBef>
                <a:spcPts val="1600"/>
              </a:spcBef>
              <a:spcAft>
                <a:spcPts val="0"/>
              </a:spcAft>
              <a:buNone/>
            </a:pPr>
            <a:r>
              <a:rPr lang="en">
                <a:solidFill>
                  <a:srgbClr val="CC333F"/>
                </a:solidFill>
                <a:latin typeface="Consolas"/>
                <a:ea typeface="Consolas"/>
                <a:cs typeface="Consolas"/>
                <a:sym typeface="Consolas"/>
              </a:rPr>
              <a:t>(inputs) =&gt; { do stuff (and optionally return an output) }</a:t>
            </a:r>
            <a:endParaRPr>
              <a:solidFill>
                <a:srgbClr val="CC333F"/>
              </a:solidFill>
              <a:latin typeface="Consolas"/>
              <a:ea typeface="Consolas"/>
              <a:cs typeface="Consolas"/>
              <a:sym typeface="Consolas"/>
            </a:endParaRPr>
          </a:p>
          <a:p>
            <a:pPr indent="0" lvl="0" marL="0" rtl="0" algn="l">
              <a:spcBef>
                <a:spcPts val="1600"/>
              </a:spcBef>
              <a:spcAft>
                <a:spcPts val="1600"/>
              </a:spcAft>
              <a:buNone/>
            </a:pPr>
            <a:r>
              <a:rPr lang="en">
                <a:solidFill>
                  <a:srgbClr val="CC333F"/>
                </a:solidFill>
                <a:latin typeface="Consolas"/>
                <a:ea typeface="Consolas"/>
                <a:cs typeface="Consolas"/>
                <a:sym typeface="Consolas"/>
              </a:rPr>
              <a:t>(inputs) =&gt; (output)</a:t>
            </a:r>
            <a:endParaRPr>
              <a:solidFill>
                <a:srgbClr val="CC333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map(...)</a:t>
            </a:r>
            <a:endParaRPr>
              <a:solidFill>
                <a:srgbClr val="CC333F"/>
              </a:solidFill>
              <a:latin typeface="Consolas"/>
              <a:ea typeface="Consolas"/>
              <a:cs typeface="Consolas"/>
              <a:sym typeface="Consolas"/>
            </a:endParaRPr>
          </a:p>
        </p:txBody>
      </p:sp>
      <p:sp>
        <p:nvSpPr>
          <p:cNvPr id="401" name="Google Shape;40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Creates a new array by applying the callback function to every element of the starting array.</a:t>
            </a:r>
            <a:endParaRPr sz="1700"/>
          </a:p>
        </p:txBody>
      </p:sp>
      <p:pic>
        <p:nvPicPr>
          <p:cNvPr id="402" name="Google Shape;402;p39"/>
          <p:cNvPicPr preferRelativeResize="0"/>
          <p:nvPr/>
        </p:nvPicPr>
        <p:blipFill>
          <a:blip r:embed="rId3">
            <a:alphaModFix/>
          </a:blip>
          <a:stretch>
            <a:fillRect/>
          </a:stretch>
        </p:blipFill>
        <p:spPr>
          <a:xfrm>
            <a:off x="1845375" y="2124763"/>
            <a:ext cx="5453249" cy="893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Practice</a:t>
            </a:r>
            <a:endParaRPr/>
          </a:p>
        </p:txBody>
      </p:sp>
      <p:sp>
        <p:nvSpPr>
          <p:cNvPr id="408" name="Google Shape;408;p40"/>
          <p:cNvSpPr txBox="1"/>
          <p:nvPr>
            <p:ph idx="1" type="body"/>
          </p:nvPr>
        </p:nvSpPr>
        <p:spPr>
          <a:xfrm>
            <a:off x="311700" y="1152475"/>
            <a:ext cx="4752000" cy="16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array of JavaScript objects!</a:t>
            </a:r>
            <a:endParaRPr/>
          </a:p>
          <a:p>
            <a:pPr indent="0" lvl="0" marL="0" rtl="0" algn="l">
              <a:spcBef>
                <a:spcPts val="1600"/>
              </a:spcBef>
              <a:spcAft>
                <a:spcPts val="0"/>
              </a:spcAft>
              <a:buNone/>
            </a:pPr>
            <a:r>
              <a:rPr lang="en"/>
              <a:t>Copy this array into your JS file, then use map to create an array of the areas of the rectangles.</a:t>
            </a:r>
            <a:endParaRPr/>
          </a:p>
          <a:p>
            <a:pPr indent="0" lvl="0" marL="0" rtl="0" algn="l">
              <a:spcBef>
                <a:spcPts val="1600"/>
              </a:spcBef>
              <a:spcAft>
                <a:spcPts val="1600"/>
              </a:spcAft>
              <a:buClr>
                <a:schemeClr val="dk1"/>
              </a:buClr>
              <a:buSzPts val="1100"/>
              <a:buFont typeface="Arial"/>
              <a:buNone/>
            </a:pPr>
            <a:r>
              <a:rPr lang="en"/>
              <a:t>Map example:</a:t>
            </a:r>
            <a:endParaRPr/>
          </a:p>
        </p:txBody>
      </p:sp>
      <p:pic>
        <p:nvPicPr>
          <p:cNvPr id="409" name="Google Shape;409;p40"/>
          <p:cNvPicPr preferRelativeResize="0"/>
          <p:nvPr/>
        </p:nvPicPr>
        <p:blipFill>
          <a:blip r:embed="rId3">
            <a:alphaModFix/>
          </a:blip>
          <a:stretch>
            <a:fillRect/>
          </a:stretch>
        </p:blipFill>
        <p:spPr>
          <a:xfrm>
            <a:off x="5112188" y="1152475"/>
            <a:ext cx="2886075" cy="1133475"/>
          </a:xfrm>
          <a:prstGeom prst="rect">
            <a:avLst/>
          </a:prstGeom>
          <a:noFill/>
          <a:ln cap="flat" cmpd="sng" w="19050">
            <a:solidFill>
              <a:schemeClr val="dk2"/>
            </a:solidFill>
            <a:prstDash val="solid"/>
            <a:round/>
            <a:headEnd len="sm" w="sm" type="none"/>
            <a:tailEnd len="sm" w="sm" type="none"/>
          </a:ln>
        </p:spPr>
      </p:pic>
      <p:pic>
        <p:nvPicPr>
          <p:cNvPr id="410" name="Google Shape;410;p40"/>
          <p:cNvPicPr preferRelativeResize="0"/>
          <p:nvPr/>
        </p:nvPicPr>
        <p:blipFill>
          <a:blip r:embed="rId4">
            <a:alphaModFix/>
          </a:blip>
          <a:stretch>
            <a:fillRect/>
          </a:stretch>
        </p:blipFill>
        <p:spPr>
          <a:xfrm>
            <a:off x="6059725" y="2957225"/>
            <a:ext cx="2212900" cy="1970100"/>
          </a:xfrm>
          <a:prstGeom prst="rect">
            <a:avLst/>
          </a:prstGeom>
          <a:noFill/>
          <a:ln cap="flat" cmpd="sng" w="19050">
            <a:solidFill>
              <a:schemeClr val="dk2"/>
            </a:solidFill>
            <a:prstDash val="solid"/>
            <a:round/>
            <a:headEnd len="sm" w="sm" type="none"/>
            <a:tailEnd len="sm" w="sm" type="none"/>
          </a:ln>
        </p:spPr>
      </p:pic>
      <p:sp>
        <p:nvSpPr>
          <p:cNvPr id="411" name="Google Shape;411;p40"/>
          <p:cNvSpPr txBox="1"/>
          <p:nvPr/>
        </p:nvSpPr>
        <p:spPr>
          <a:xfrm>
            <a:off x="5984275" y="2571750"/>
            <a:ext cx="361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Objects example:</a:t>
            </a:r>
            <a:endParaRPr sz="1800">
              <a:solidFill>
                <a:srgbClr val="0A369D"/>
              </a:solidFill>
              <a:latin typeface="Open Sans"/>
              <a:ea typeface="Open Sans"/>
              <a:cs typeface="Open Sans"/>
              <a:sym typeface="Open Sans"/>
            </a:endParaRPr>
          </a:p>
        </p:txBody>
      </p:sp>
      <p:pic>
        <p:nvPicPr>
          <p:cNvPr id="412" name="Google Shape;412;p40"/>
          <p:cNvPicPr preferRelativeResize="0"/>
          <p:nvPr/>
        </p:nvPicPr>
        <p:blipFill>
          <a:blip r:embed="rId5">
            <a:alphaModFix/>
          </a:blip>
          <a:stretch>
            <a:fillRect/>
          </a:stretch>
        </p:blipFill>
        <p:spPr>
          <a:xfrm>
            <a:off x="401475" y="3255525"/>
            <a:ext cx="5453249" cy="893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pic>
        <p:nvPicPr>
          <p:cNvPr id="418" name="Google Shape;418;p41"/>
          <p:cNvPicPr preferRelativeResize="0"/>
          <p:nvPr/>
        </p:nvPicPr>
        <p:blipFill>
          <a:blip r:embed="rId3">
            <a:alphaModFix/>
          </a:blip>
          <a:stretch>
            <a:fillRect/>
          </a:stretch>
        </p:blipFill>
        <p:spPr>
          <a:xfrm>
            <a:off x="1095375" y="1562100"/>
            <a:ext cx="6953250" cy="201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333F"/>
                </a:solidFill>
                <a:latin typeface="Consolas"/>
                <a:ea typeface="Consolas"/>
                <a:cs typeface="Consolas"/>
                <a:sym typeface="Consolas"/>
              </a:rPr>
              <a:t>filter</a:t>
            </a:r>
            <a:r>
              <a:rPr lang="en">
                <a:solidFill>
                  <a:srgbClr val="CC333F"/>
                </a:solidFill>
                <a:latin typeface="Consolas"/>
                <a:ea typeface="Consolas"/>
                <a:cs typeface="Consolas"/>
                <a:sym typeface="Consolas"/>
              </a:rPr>
              <a:t>(...)</a:t>
            </a:r>
            <a:endParaRPr>
              <a:solidFill>
                <a:srgbClr val="CC333F"/>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424" name="Google Shape;42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Creates a new array by selecting the elements in the starting array which pass the given “test” (i.e. </a:t>
            </a:r>
            <a:r>
              <a:rPr i="1" lang="en" sz="1700"/>
              <a:t>filtering out</a:t>
            </a:r>
            <a:r>
              <a:rPr lang="en" sz="1700"/>
              <a:t> the “bad” elements and keeping the “good” ones).</a:t>
            </a:r>
            <a:endParaRPr sz="1700"/>
          </a:p>
        </p:txBody>
      </p:sp>
      <p:pic>
        <p:nvPicPr>
          <p:cNvPr id="425" name="Google Shape;425;p42"/>
          <p:cNvPicPr preferRelativeResize="0"/>
          <p:nvPr/>
        </p:nvPicPr>
        <p:blipFill>
          <a:blip r:embed="rId3">
            <a:alphaModFix/>
          </a:blip>
          <a:stretch>
            <a:fillRect/>
          </a:stretch>
        </p:blipFill>
        <p:spPr>
          <a:xfrm>
            <a:off x="1753263" y="2051688"/>
            <a:ext cx="5637474" cy="1040125"/>
          </a:xfrm>
          <a:prstGeom prst="rect">
            <a:avLst/>
          </a:prstGeom>
          <a:noFill/>
          <a:ln>
            <a:noFill/>
          </a:ln>
        </p:spPr>
      </p:pic>
      <p:pic>
        <p:nvPicPr>
          <p:cNvPr id="426" name="Google Shape;426;p42"/>
          <p:cNvPicPr preferRelativeResize="0"/>
          <p:nvPr/>
        </p:nvPicPr>
        <p:blipFill>
          <a:blip r:embed="rId4">
            <a:alphaModFix/>
          </a:blip>
          <a:stretch>
            <a:fillRect/>
          </a:stretch>
        </p:blipFill>
        <p:spPr>
          <a:xfrm>
            <a:off x="595014" y="3732775"/>
            <a:ext cx="7953974" cy="83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 name="Google Shape;73;p16"/>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74" name="Google Shape;74;p16"/>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75" name="Google Shape;75;p16"/>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76" name="Google Shape;76;p16"/>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77" name="Google Shape;77;p16"/>
          <p:cNvPicPr preferRelativeResize="0"/>
          <p:nvPr/>
        </p:nvPicPr>
        <p:blipFill>
          <a:blip r:embed="rId3">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Practice</a:t>
            </a:r>
            <a:endParaRPr/>
          </a:p>
        </p:txBody>
      </p:sp>
      <p:sp>
        <p:nvSpPr>
          <p:cNvPr id="432" name="Google Shape;432;p43"/>
          <p:cNvSpPr txBox="1"/>
          <p:nvPr>
            <p:ph idx="1" type="body"/>
          </p:nvPr>
        </p:nvSpPr>
        <p:spPr>
          <a:xfrm>
            <a:off x="311700" y="1152475"/>
            <a:ext cx="539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rectangles array from earlier, use filter to create an array that only contains rectangles with perimeter &gt; 10.</a:t>
            </a:r>
            <a:endParaRPr/>
          </a:p>
          <a:p>
            <a:pPr indent="0" lvl="0" marL="0" rtl="0" algn="l">
              <a:spcBef>
                <a:spcPts val="1600"/>
              </a:spcBef>
              <a:spcAft>
                <a:spcPts val="0"/>
              </a:spcAft>
              <a:buNone/>
            </a:pPr>
            <a:r>
              <a:rPr lang="en"/>
              <a:t>Example: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33" name="Google Shape;433;p43"/>
          <p:cNvPicPr preferRelativeResize="0"/>
          <p:nvPr/>
        </p:nvPicPr>
        <p:blipFill>
          <a:blip r:embed="rId3">
            <a:alphaModFix/>
          </a:blip>
          <a:stretch>
            <a:fillRect/>
          </a:stretch>
        </p:blipFill>
        <p:spPr>
          <a:xfrm>
            <a:off x="5887488" y="1253438"/>
            <a:ext cx="2886075" cy="1133475"/>
          </a:xfrm>
          <a:prstGeom prst="rect">
            <a:avLst/>
          </a:prstGeom>
          <a:noFill/>
          <a:ln cap="flat" cmpd="sng" w="19050">
            <a:solidFill>
              <a:schemeClr val="dk2"/>
            </a:solidFill>
            <a:prstDash val="solid"/>
            <a:round/>
            <a:headEnd len="sm" w="sm" type="none"/>
            <a:tailEnd len="sm" w="sm" type="none"/>
          </a:ln>
        </p:spPr>
      </p:pic>
      <p:pic>
        <p:nvPicPr>
          <p:cNvPr id="434" name="Google Shape;434;p43"/>
          <p:cNvPicPr preferRelativeResize="0"/>
          <p:nvPr/>
        </p:nvPicPr>
        <p:blipFill>
          <a:blip r:embed="rId4">
            <a:alphaModFix/>
          </a:blip>
          <a:stretch>
            <a:fillRect/>
          </a:stretch>
        </p:blipFill>
        <p:spPr>
          <a:xfrm>
            <a:off x="392963" y="2731050"/>
            <a:ext cx="5747626" cy="744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pic>
        <p:nvPicPr>
          <p:cNvPr id="440" name="Google Shape;440;p44"/>
          <p:cNvPicPr preferRelativeResize="0"/>
          <p:nvPr/>
        </p:nvPicPr>
        <p:blipFill>
          <a:blip r:embed="rId3">
            <a:alphaModFix/>
          </a:blip>
          <a:stretch>
            <a:fillRect/>
          </a:stretch>
        </p:blipFill>
        <p:spPr>
          <a:xfrm>
            <a:off x="152400" y="1608550"/>
            <a:ext cx="8839201" cy="21041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callback functions?</a:t>
            </a:r>
            <a:endParaRPr/>
          </a:p>
        </p:txBody>
      </p:sp>
      <p:sp>
        <p:nvSpPr>
          <p:cNvPr id="446" name="Google Shape;446;p45"/>
          <p:cNvSpPr txBox="1"/>
          <p:nvPr>
            <p:ph idx="1" type="body"/>
          </p:nvPr>
        </p:nvSpPr>
        <p:spPr>
          <a:xfrm>
            <a:off x="311700" y="1152475"/>
            <a:ext cx="8520600" cy="124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Reusability (map and filter)</a:t>
            </a:r>
            <a:endParaRPr/>
          </a:p>
          <a:p>
            <a:pPr indent="-317500" lvl="1" marL="914400" rtl="0" algn="l">
              <a:spcBef>
                <a:spcPts val="0"/>
              </a:spcBef>
              <a:spcAft>
                <a:spcPts val="0"/>
              </a:spcAft>
              <a:buSzPts val="1400"/>
              <a:buAutoNum type="alphaLcPeriod"/>
            </a:pPr>
            <a:r>
              <a:rPr lang="en"/>
              <a:t>So we don’t have to write code to loop through an array over and over.</a:t>
            </a:r>
            <a:endParaRPr/>
          </a:p>
          <a:p>
            <a:pPr indent="-342900" lvl="0" marL="457200" rtl="0" algn="l">
              <a:spcBef>
                <a:spcPts val="0"/>
              </a:spcBef>
              <a:spcAft>
                <a:spcPts val="0"/>
              </a:spcAft>
              <a:buSzPts val="1800"/>
              <a:buAutoNum type="arabicPeriod"/>
            </a:pPr>
            <a:r>
              <a:rPr lang="en"/>
              <a:t>Abstraction</a:t>
            </a:r>
            <a:endParaRPr/>
          </a:p>
          <a:p>
            <a:pPr indent="-317500" lvl="1" marL="914400" rtl="0" algn="l">
              <a:spcBef>
                <a:spcPts val="0"/>
              </a:spcBef>
              <a:spcAft>
                <a:spcPts val="0"/>
              </a:spcAft>
              <a:buSzPts val="1400"/>
              <a:buAutoNum type="alphaLcPeriod"/>
            </a:pPr>
            <a:r>
              <a:rPr lang="en"/>
              <a:t>“When x happens, do this”</a:t>
            </a:r>
            <a:endParaRPr/>
          </a:p>
        </p:txBody>
      </p:sp>
      <p:cxnSp>
        <p:nvCxnSpPr>
          <p:cNvPr id="447" name="Google Shape;447;p45"/>
          <p:cNvCxnSpPr/>
          <p:nvPr/>
        </p:nvCxnSpPr>
        <p:spPr>
          <a:xfrm rot="10800000">
            <a:off x="3161350" y="2400325"/>
            <a:ext cx="23400" cy="657600"/>
          </a:xfrm>
          <a:prstGeom prst="straightConnector1">
            <a:avLst/>
          </a:prstGeom>
          <a:noFill/>
          <a:ln cap="flat" cmpd="sng" w="28575">
            <a:solidFill>
              <a:srgbClr val="0A369D"/>
            </a:solidFill>
            <a:prstDash val="solid"/>
            <a:round/>
            <a:headEnd len="med" w="med" type="none"/>
            <a:tailEnd len="med" w="med" type="triangle"/>
          </a:ln>
        </p:spPr>
      </p:cxnSp>
      <p:sp>
        <p:nvSpPr>
          <p:cNvPr id="448" name="Google Shape;448;p45"/>
          <p:cNvSpPr txBox="1"/>
          <p:nvPr/>
        </p:nvSpPr>
        <p:spPr>
          <a:xfrm>
            <a:off x="2758025" y="2952225"/>
            <a:ext cx="210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We can write the code for this…</a:t>
            </a:r>
            <a:endParaRPr sz="1800">
              <a:solidFill>
                <a:srgbClr val="0A369D"/>
              </a:solidFill>
              <a:latin typeface="Open Sans"/>
              <a:ea typeface="Open Sans"/>
              <a:cs typeface="Open Sans"/>
              <a:sym typeface="Open Sans"/>
            </a:endParaRPr>
          </a:p>
        </p:txBody>
      </p:sp>
      <p:cxnSp>
        <p:nvCxnSpPr>
          <p:cNvPr id="449" name="Google Shape;449;p45"/>
          <p:cNvCxnSpPr/>
          <p:nvPr/>
        </p:nvCxnSpPr>
        <p:spPr>
          <a:xfrm rot="10800000">
            <a:off x="1998500" y="2400325"/>
            <a:ext cx="23400" cy="657600"/>
          </a:xfrm>
          <a:prstGeom prst="straightConnector1">
            <a:avLst/>
          </a:prstGeom>
          <a:noFill/>
          <a:ln cap="flat" cmpd="sng" w="28575">
            <a:solidFill>
              <a:srgbClr val="0A369D"/>
            </a:solidFill>
            <a:prstDash val="solid"/>
            <a:round/>
            <a:headEnd len="med" w="med" type="none"/>
            <a:tailEnd len="med" w="med" type="triangle"/>
          </a:ln>
        </p:spPr>
      </p:cxnSp>
      <p:sp>
        <p:nvSpPr>
          <p:cNvPr id="450" name="Google Shape;450;p45"/>
          <p:cNvSpPr txBox="1"/>
          <p:nvPr/>
        </p:nvSpPr>
        <p:spPr>
          <a:xfrm>
            <a:off x="311700" y="2952225"/>
            <a:ext cx="2391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And let other smart ppl (the writers of JavaScript libraries) write the code for this!</a:t>
            </a:r>
            <a:endParaRPr sz="1800">
              <a:solidFill>
                <a:srgbClr val="0A369D"/>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56" name="Google Shape;456;p46"/>
          <p:cNvSpPr txBox="1"/>
          <p:nvPr>
            <p:ph idx="1" type="body"/>
          </p:nvPr>
        </p:nvSpPr>
        <p:spPr>
          <a:xfrm>
            <a:off x="311700" y="1152475"/>
            <a:ext cx="8520600" cy="82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say we wrote a function, </a:t>
            </a:r>
            <a:r>
              <a:rPr lang="en">
                <a:solidFill>
                  <a:srgbClr val="CC333F"/>
                </a:solidFill>
                <a:latin typeface="Consolas"/>
                <a:ea typeface="Consolas"/>
                <a:cs typeface="Consolas"/>
                <a:sym typeface="Consolas"/>
              </a:rPr>
              <a:t>updateAnimation</a:t>
            </a:r>
            <a:r>
              <a:rPr lang="en">
                <a:solidFill>
                  <a:srgbClr val="CC333F"/>
                </a:solidFill>
                <a:latin typeface="Consolas"/>
                <a:ea typeface="Consolas"/>
                <a:cs typeface="Consolas"/>
                <a:sym typeface="Consolas"/>
              </a:rPr>
              <a:t>()</a:t>
            </a:r>
            <a:r>
              <a:rPr lang="en"/>
              <a:t>, that we want to call every 10 milliseconds.</a:t>
            </a:r>
            <a:endParaRPr/>
          </a:p>
        </p:txBody>
      </p:sp>
      <p:pic>
        <p:nvPicPr>
          <p:cNvPr id="457" name="Google Shape;457;p46"/>
          <p:cNvPicPr preferRelativeResize="0"/>
          <p:nvPr/>
        </p:nvPicPr>
        <p:blipFill>
          <a:blip r:embed="rId3">
            <a:alphaModFix/>
          </a:blip>
          <a:stretch>
            <a:fillRect/>
          </a:stretch>
        </p:blipFill>
        <p:spPr>
          <a:xfrm>
            <a:off x="2295513" y="3413125"/>
            <a:ext cx="4552979" cy="572700"/>
          </a:xfrm>
          <a:prstGeom prst="rect">
            <a:avLst/>
          </a:prstGeom>
          <a:noFill/>
          <a:ln cap="flat" cmpd="sng" w="19050">
            <a:solidFill>
              <a:schemeClr val="dk2"/>
            </a:solidFill>
            <a:prstDash val="solid"/>
            <a:round/>
            <a:headEnd len="sm" w="sm" type="none"/>
            <a:tailEnd len="sm" w="sm" type="none"/>
          </a:ln>
        </p:spPr>
      </p:pic>
      <p:sp>
        <p:nvSpPr>
          <p:cNvPr id="458" name="Google Shape;458;p46"/>
          <p:cNvSpPr txBox="1"/>
          <p:nvPr/>
        </p:nvSpPr>
        <p:spPr>
          <a:xfrm>
            <a:off x="311700" y="2043250"/>
            <a:ext cx="8520600" cy="130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0A369D"/>
                </a:solidFill>
                <a:latin typeface="Open Sans"/>
                <a:ea typeface="Open Sans"/>
                <a:cs typeface="Open Sans"/>
                <a:sym typeface="Open Sans"/>
              </a:rPr>
              <a:t>Writing code to manage timers is annoying, so the JavaScript authors did it for us!</a:t>
            </a:r>
            <a:endParaRPr sz="1800">
              <a:solidFill>
                <a:srgbClr val="0A369D"/>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en" sz="1800">
                <a:solidFill>
                  <a:srgbClr val="0A369D"/>
                </a:solidFill>
                <a:latin typeface="Open Sans"/>
                <a:ea typeface="Open Sans"/>
                <a:cs typeface="Open Sans"/>
                <a:sym typeface="Open Sans"/>
              </a:rPr>
              <a:t>“When the timer goes off, call updateAnimation”</a:t>
            </a:r>
            <a:endParaRPr sz="1800">
              <a:solidFill>
                <a:srgbClr val="0A369D"/>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64" name="Google Shape;464;p47"/>
          <p:cNvSpPr txBox="1"/>
          <p:nvPr/>
        </p:nvSpPr>
        <p:spPr>
          <a:xfrm>
            <a:off x="401625" y="1080350"/>
            <a:ext cx="829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Snake Workshop: Responding to keyboard inputs!</a:t>
            </a:r>
            <a:endParaRPr sz="1800">
              <a:solidFill>
                <a:srgbClr val="0A369D"/>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70" name="Google Shape;470;p48"/>
          <p:cNvSpPr txBox="1"/>
          <p:nvPr/>
        </p:nvSpPr>
        <p:spPr>
          <a:xfrm>
            <a:off x="401625" y="1080350"/>
            <a:ext cx="829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0A369D"/>
                </a:solidFill>
                <a:latin typeface="Open Sans"/>
                <a:ea typeface="Open Sans"/>
                <a:cs typeface="Open Sans"/>
                <a:sym typeface="Open Sans"/>
              </a:rPr>
              <a:t>Snake Workshop: Responding to keyboard inputs!</a:t>
            </a:r>
            <a:endParaRPr sz="1800">
              <a:solidFill>
                <a:srgbClr val="0A369D"/>
              </a:solidFill>
              <a:latin typeface="Open Sans"/>
              <a:ea typeface="Open Sans"/>
              <a:cs typeface="Open Sans"/>
              <a:sym typeface="Open Sans"/>
            </a:endParaRPr>
          </a:p>
          <a:p>
            <a:pPr indent="0" lvl="0" marL="0" rtl="0" algn="l">
              <a:spcBef>
                <a:spcPts val="0"/>
              </a:spcBef>
              <a:spcAft>
                <a:spcPts val="0"/>
              </a:spcAft>
              <a:buNone/>
            </a:pPr>
            <a:r>
              <a:rPr lang="en" sz="1800">
                <a:solidFill>
                  <a:srgbClr val="0A369D"/>
                </a:solidFill>
                <a:latin typeface="Open Sans"/>
                <a:ea typeface="Open Sans"/>
                <a:cs typeface="Open Sans"/>
                <a:sym typeface="Open Sans"/>
              </a:rPr>
              <a:t>“When you get a keypress, do this with it”</a:t>
            </a:r>
            <a:endParaRPr sz="1800">
              <a:solidFill>
                <a:srgbClr val="0A369D"/>
              </a:solidFill>
              <a:latin typeface="Open Sans"/>
              <a:ea typeface="Open Sans"/>
              <a:cs typeface="Open Sans"/>
              <a:sym typeface="Open Sans"/>
            </a:endParaRPr>
          </a:p>
        </p:txBody>
      </p:sp>
      <p:grpSp>
        <p:nvGrpSpPr>
          <p:cNvPr id="471" name="Google Shape;471;p48"/>
          <p:cNvGrpSpPr/>
          <p:nvPr/>
        </p:nvGrpSpPr>
        <p:grpSpPr>
          <a:xfrm>
            <a:off x="492950" y="1769075"/>
            <a:ext cx="6439025" cy="2990875"/>
            <a:chOff x="457725" y="1921725"/>
            <a:chExt cx="6439025" cy="2990875"/>
          </a:xfrm>
        </p:grpSpPr>
        <p:pic>
          <p:nvPicPr>
            <p:cNvPr id="472" name="Google Shape;472;p48"/>
            <p:cNvPicPr preferRelativeResize="0"/>
            <p:nvPr/>
          </p:nvPicPr>
          <p:blipFill>
            <a:blip r:embed="rId3">
              <a:alphaModFix/>
            </a:blip>
            <a:stretch>
              <a:fillRect/>
            </a:stretch>
          </p:blipFill>
          <p:spPr>
            <a:xfrm>
              <a:off x="457725" y="1921725"/>
              <a:ext cx="6438900" cy="2990850"/>
            </a:xfrm>
            <a:prstGeom prst="rect">
              <a:avLst/>
            </a:prstGeom>
            <a:noFill/>
            <a:ln cap="flat" cmpd="sng" w="19050">
              <a:solidFill>
                <a:schemeClr val="dk2"/>
              </a:solidFill>
              <a:prstDash val="solid"/>
              <a:round/>
              <a:headEnd len="sm" w="sm" type="none"/>
              <a:tailEnd len="sm" w="sm" type="none"/>
            </a:ln>
          </p:spPr>
        </p:pic>
        <p:sp>
          <p:nvSpPr>
            <p:cNvPr id="473" name="Google Shape;473;p48"/>
            <p:cNvSpPr/>
            <p:nvPr/>
          </p:nvSpPr>
          <p:spPr>
            <a:xfrm>
              <a:off x="457725" y="1921725"/>
              <a:ext cx="3208500" cy="70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4" name="Google Shape;474;p48"/>
            <p:cNvSpPr/>
            <p:nvPr/>
          </p:nvSpPr>
          <p:spPr>
            <a:xfrm>
              <a:off x="3666225" y="1921725"/>
              <a:ext cx="3230400" cy="4434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5" name="Google Shape;475;p48"/>
            <p:cNvSpPr/>
            <p:nvPr/>
          </p:nvSpPr>
          <p:spPr>
            <a:xfrm>
              <a:off x="589250" y="4631500"/>
              <a:ext cx="6307500" cy="2811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81" name="Google Shape;48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Later: Database query returns a promise, and we want to do something when that promise resolves (i.e. when the database gives us the info we need)</a:t>
            </a:r>
            <a:endParaRPr/>
          </a:p>
        </p:txBody>
      </p:sp>
      <p:pic>
        <p:nvPicPr>
          <p:cNvPr id="482" name="Google Shape;482;p49"/>
          <p:cNvPicPr preferRelativeResize="0"/>
          <p:nvPr/>
        </p:nvPicPr>
        <p:blipFill>
          <a:blip r:embed="rId3">
            <a:alphaModFix/>
          </a:blip>
          <a:stretch>
            <a:fillRect/>
          </a:stretch>
        </p:blipFill>
        <p:spPr>
          <a:xfrm>
            <a:off x="1562100" y="2432925"/>
            <a:ext cx="6019800" cy="723900"/>
          </a:xfrm>
          <a:prstGeom prst="rect">
            <a:avLst/>
          </a:prstGeom>
          <a:noFill/>
          <a:ln cap="flat" cmpd="sng" w="19050">
            <a:solidFill>
              <a:schemeClr val="dk2"/>
            </a:solidFill>
            <a:prstDash val="solid"/>
            <a:round/>
            <a:headEnd len="sm" w="sm" type="none"/>
            <a:tailEnd len="sm" w="sm" type="none"/>
          </a:ln>
        </p:spPr>
      </p:pic>
      <p:sp>
        <p:nvSpPr>
          <p:cNvPr id="483" name="Google Shape;483;p49"/>
          <p:cNvSpPr/>
          <p:nvPr/>
        </p:nvSpPr>
        <p:spPr>
          <a:xfrm>
            <a:off x="5545125" y="2432925"/>
            <a:ext cx="2036700" cy="7350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4" name="Google Shape;484;p49"/>
          <p:cNvSpPr/>
          <p:nvPr/>
        </p:nvSpPr>
        <p:spPr>
          <a:xfrm>
            <a:off x="1562100" y="2693875"/>
            <a:ext cx="3983100" cy="462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90" name="Google Shape;49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Later: Database query returns a promise, and we want to do something when that promise resolves (i.e. when the database gives us the info we need)</a:t>
            </a:r>
            <a:endParaRPr/>
          </a:p>
        </p:txBody>
      </p:sp>
      <p:pic>
        <p:nvPicPr>
          <p:cNvPr id="491" name="Google Shape;491;p50"/>
          <p:cNvPicPr preferRelativeResize="0"/>
          <p:nvPr/>
        </p:nvPicPr>
        <p:blipFill>
          <a:blip r:embed="rId3">
            <a:alphaModFix/>
          </a:blip>
          <a:stretch>
            <a:fillRect/>
          </a:stretch>
        </p:blipFill>
        <p:spPr>
          <a:xfrm>
            <a:off x="1562100" y="2432925"/>
            <a:ext cx="6019800" cy="723900"/>
          </a:xfrm>
          <a:prstGeom prst="rect">
            <a:avLst/>
          </a:prstGeom>
          <a:noFill/>
          <a:ln cap="flat" cmpd="sng" w="19050">
            <a:solidFill>
              <a:schemeClr val="dk2"/>
            </a:solidFill>
            <a:prstDash val="solid"/>
            <a:round/>
            <a:headEnd len="sm" w="sm" type="none"/>
            <a:tailEnd len="sm" w="sm" type="none"/>
          </a:ln>
        </p:spPr>
      </p:pic>
      <p:sp>
        <p:nvSpPr>
          <p:cNvPr id="492" name="Google Shape;492;p50"/>
          <p:cNvSpPr/>
          <p:nvPr/>
        </p:nvSpPr>
        <p:spPr>
          <a:xfrm>
            <a:off x="1562100" y="2427375"/>
            <a:ext cx="4523100" cy="2502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3" name="Google Shape;493;p50"/>
          <p:cNvSpPr/>
          <p:nvPr/>
        </p:nvSpPr>
        <p:spPr>
          <a:xfrm>
            <a:off x="1761725" y="2896425"/>
            <a:ext cx="5820300" cy="2604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499" name="Google Shape;49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we receive an http GET request to the /comment endpoint, we want to send a response with the comments we got from the database.</a:t>
            </a:r>
            <a:endParaRPr/>
          </a:p>
        </p:txBody>
      </p:sp>
      <p:pic>
        <p:nvPicPr>
          <p:cNvPr id="500" name="Google Shape;500;p51"/>
          <p:cNvPicPr preferRelativeResize="0"/>
          <p:nvPr/>
        </p:nvPicPr>
        <p:blipFill>
          <a:blip r:embed="rId3">
            <a:alphaModFix/>
          </a:blip>
          <a:stretch>
            <a:fillRect/>
          </a:stretch>
        </p:blipFill>
        <p:spPr>
          <a:xfrm>
            <a:off x="1495425" y="2077038"/>
            <a:ext cx="6153150" cy="1247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Functions in Web Dev</a:t>
            </a:r>
            <a:endParaRPr/>
          </a:p>
        </p:txBody>
      </p:sp>
      <p:sp>
        <p:nvSpPr>
          <p:cNvPr id="506" name="Google Shape;50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we receive an http GET request to the /comment endpoint, we want to send a response with the comments we got from the database.</a:t>
            </a:r>
            <a:endParaRPr/>
          </a:p>
        </p:txBody>
      </p:sp>
      <p:pic>
        <p:nvPicPr>
          <p:cNvPr id="507" name="Google Shape;507;p52"/>
          <p:cNvPicPr preferRelativeResize="0"/>
          <p:nvPr/>
        </p:nvPicPr>
        <p:blipFill>
          <a:blip r:embed="rId3">
            <a:alphaModFix/>
          </a:blip>
          <a:stretch>
            <a:fillRect/>
          </a:stretch>
        </p:blipFill>
        <p:spPr>
          <a:xfrm>
            <a:off x="1495425" y="2077038"/>
            <a:ext cx="6153150" cy="1247775"/>
          </a:xfrm>
          <a:prstGeom prst="rect">
            <a:avLst/>
          </a:prstGeom>
          <a:noFill/>
          <a:ln cap="flat" cmpd="sng" w="19050">
            <a:solidFill>
              <a:schemeClr val="dk2"/>
            </a:solidFill>
            <a:prstDash val="solid"/>
            <a:round/>
            <a:headEnd len="sm" w="sm" type="none"/>
            <a:tailEnd len="sm" w="sm" type="none"/>
          </a:ln>
        </p:spPr>
      </p:pic>
      <p:sp>
        <p:nvSpPr>
          <p:cNvPr id="508" name="Google Shape;508;p52"/>
          <p:cNvSpPr/>
          <p:nvPr/>
        </p:nvSpPr>
        <p:spPr>
          <a:xfrm>
            <a:off x="1495425" y="2077050"/>
            <a:ext cx="2123700" cy="2880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9" name="Google Shape;509;p52"/>
          <p:cNvSpPr/>
          <p:nvPr/>
        </p:nvSpPr>
        <p:spPr>
          <a:xfrm>
            <a:off x="1718275" y="3036825"/>
            <a:ext cx="5930400" cy="2880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 name="Google Shape;83;p17"/>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84" name="Google Shape;84;p17"/>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85" name="Google Shape;85;p17"/>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86" name="Google Shape;86;p17"/>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87" name="Google Shape;87;p17"/>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88" name="Google Shape;88;p17"/>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89" name="Google Shape;89;p17"/>
          <p:cNvPicPr preferRelativeResize="0"/>
          <p:nvPr/>
        </p:nvPicPr>
        <p:blipFill>
          <a:blip r:embed="rId3">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type="ctrTitle"/>
          </p:nvPr>
        </p:nvSpPr>
        <p:spPr>
          <a:xfrm>
            <a:off x="311708" y="1280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Time!</a:t>
            </a:r>
            <a:endParaRPr/>
          </a:p>
          <a:p>
            <a:pPr indent="0" lvl="0" marL="0" rtl="0" algn="ctr">
              <a:spcBef>
                <a:spcPts val="0"/>
              </a:spcBef>
              <a:spcAft>
                <a:spcPts val="0"/>
              </a:spcAft>
              <a:buNone/>
            </a:pPr>
            <a:r>
              <a:rPr lang="en"/>
              <a:t>weblab.is/feedback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5" name="Google Shape;95;p18"/>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96" name="Google Shape;96;p18"/>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97" name="Google Shape;97;p18"/>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98" name="Google Shape;98;p18"/>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99" name="Google Shape;99;p18"/>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100" name="Google Shape;100;p18"/>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101" name="Google Shape;101;p18"/>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102" name="Google Shape;102;p18"/>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8" name="Google Shape;108;p19"/>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109" name="Google Shape;109;p19"/>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110" name="Google Shape;110;p19"/>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111" name="Google Shape;111;p19"/>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112" name="Google Shape;112;p19"/>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113" name="Google Shape;113;p19"/>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114" name="Google Shape;114;p19"/>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115" name="Google Shape;115;p19"/>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116" name="Google Shape;116;p19"/>
          <p:cNvSpPr/>
          <p:nvPr/>
        </p:nvSpPr>
        <p:spPr>
          <a:xfrm>
            <a:off x="1928225" y="4135750"/>
            <a:ext cx="55836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7" name="Google Shape;117;p19"/>
          <p:cNvSpPr/>
          <p:nvPr/>
        </p:nvSpPr>
        <p:spPr>
          <a:xfrm>
            <a:off x="1632075" y="3264425"/>
            <a:ext cx="32085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Push and Pop</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0"/>
          <p:cNvPicPr preferRelativeResize="0"/>
          <p:nvPr/>
        </p:nvPicPr>
        <p:blipFill rotWithShape="1">
          <a:blip r:embed="rId3">
            <a:alphaModFix/>
          </a:blip>
          <a:srcRect b="16408" l="0" r="0" t="0"/>
          <a:stretch/>
        </p:blipFill>
        <p:spPr>
          <a:xfrm>
            <a:off x="311700" y="1421800"/>
            <a:ext cx="8520599" cy="295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Looping Through an Array</a:t>
            </a:r>
            <a:endParaRPr/>
          </a:p>
        </p:txBody>
      </p:sp>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1"/>
          <p:cNvPicPr preferRelativeResize="0"/>
          <p:nvPr/>
        </p:nvPicPr>
        <p:blipFill>
          <a:blip r:embed="rId3">
            <a:alphaModFix/>
          </a:blip>
          <a:stretch>
            <a:fillRect/>
          </a:stretch>
        </p:blipFill>
        <p:spPr>
          <a:xfrm>
            <a:off x="311700" y="1473019"/>
            <a:ext cx="8520599" cy="27753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137" name="Google Shape;137;p22"/>
          <p:cNvSpPr txBox="1"/>
          <p:nvPr>
            <p:ph idx="1" type="body"/>
          </p:nvPr>
        </p:nvSpPr>
        <p:spPr>
          <a:xfrm>
            <a:off x="311700" y="1152475"/>
            <a:ext cx="842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Write a function that takes in an array of temperatures (in Celsius) and outputs an array with all the temperatures converted to Fahrenheit.</a:t>
            </a:r>
            <a:endParaRPr sz="1800"/>
          </a:p>
          <a:p>
            <a:pPr indent="0" lvl="0" marL="0" rtl="0" algn="l">
              <a:spcBef>
                <a:spcPts val="1600"/>
              </a:spcBef>
              <a:spcAft>
                <a:spcPts val="0"/>
              </a:spcAft>
              <a:buClr>
                <a:schemeClr val="dk1"/>
              </a:buClr>
              <a:buSzPts val="1100"/>
              <a:buFont typeface="Arial"/>
              <a:buNone/>
            </a:pPr>
            <a:r>
              <a:rPr lang="en" sz="1800"/>
              <a:t>DO NOT mutate (change) the input array!</a:t>
            </a:r>
            <a:endParaRPr sz="1800"/>
          </a:p>
          <a:p>
            <a:pPr indent="0" lvl="0" marL="0" rtl="0" algn="l">
              <a:spcBef>
                <a:spcPts val="1600"/>
              </a:spcBef>
              <a:spcAft>
                <a:spcPts val="0"/>
              </a:spcAft>
              <a:buClr>
                <a:schemeClr val="dk1"/>
              </a:buClr>
              <a:buSzPts val="1100"/>
              <a:buFont typeface="Arial"/>
              <a:buNone/>
            </a:pPr>
            <a:r>
              <a:rPr lang="en" sz="1800"/>
              <a:t>Paste your code into the browser console (or write it directly there) to test.</a:t>
            </a:r>
            <a:endParaRPr sz="1800"/>
          </a:p>
          <a:p>
            <a:pPr indent="0" lvl="0" marL="0" rtl="0" algn="l">
              <a:spcBef>
                <a:spcPts val="1600"/>
              </a:spcBef>
              <a:spcAft>
                <a:spcPts val="1600"/>
              </a:spcAft>
              <a:buClr>
                <a:schemeClr val="dk1"/>
              </a:buClr>
              <a:buSzPts val="1100"/>
              <a:buFont typeface="Arial"/>
              <a:buNone/>
            </a:pPr>
            <a:r>
              <a:rPr lang="en" sz="1800"/>
              <a:t>tempF  = tempC * 9/5 + 32</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